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0" name="Shape 5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228600"/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/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8" name="Shape 5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/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228600"/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2" name="Shape 5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1;p13" descr="Google Shape;11;p13"/>
          <p:cNvPicPr>
            <a:picLocks noChangeAspect="1"/>
          </p:cNvPicPr>
          <p:nvPr/>
        </p:nvPicPr>
        <p:blipFill>
          <a:blip r:embed="rId2"/>
          <a:srcRect b="4508"/>
          <a:stretch>
            <a:fillRect/>
          </a:stretch>
        </p:blipFill>
        <p:spPr>
          <a:xfrm>
            <a:off x="0" y="-1"/>
            <a:ext cx="12192000" cy="689956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7389090" y="1935163"/>
            <a:ext cx="4525820" cy="2387602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81964" y="4479490"/>
            <a:ext cx="6132946" cy="1655764"/>
          </a:xfrm>
          <a:prstGeom prst="rect">
            <a:avLst/>
          </a:prstGeom>
        </p:spPr>
        <p:txBody>
          <a:bodyPr/>
          <a:lstStyle>
            <a:lvl1pPr marL="228600" indent="0" algn="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228600" indent="457200" algn="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228600" indent="914400" algn="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228600" indent="1371600" algn="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228600" indent="1828800" algn="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6545" y="6580318"/>
            <a:ext cx="273617" cy="26421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40" cy="105156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2"/>
            <a:ext cx="5811840" cy="2628902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</p:spPr>
        <p:txBody>
          <a:bodyPr lIns="25400" tIns="25400" rIns="25400" bIns="25400" anchor="ctr"/>
          <a:lstStyle>
            <a:lvl1pPr indent="-434975">
              <a:lnSpc>
                <a:spcPct val="100000"/>
              </a:lnSpc>
              <a:spcBef>
                <a:spcPts val="2900"/>
              </a:spcBef>
              <a:buSzPts val="2600"/>
              <a:buFont typeface="Helvetica Neue Light"/>
              <a:defRPr sz="2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34975">
              <a:lnSpc>
                <a:spcPct val="100000"/>
              </a:lnSpc>
              <a:spcBef>
                <a:spcPts val="2900"/>
              </a:spcBef>
              <a:buSzPts val="2600"/>
              <a:buFont typeface="Helvetica Neue Light"/>
              <a:defRPr sz="2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34975">
              <a:lnSpc>
                <a:spcPct val="100000"/>
              </a:lnSpc>
              <a:spcBef>
                <a:spcPts val="2900"/>
              </a:spcBef>
              <a:buSzPts val="2600"/>
              <a:buFont typeface="Helvetica Neue Light"/>
              <a:defRPr sz="2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34975">
              <a:lnSpc>
                <a:spcPct val="100000"/>
              </a:lnSpc>
              <a:spcBef>
                <a:spcPts val="2900"/>
              </a:spcBef>
              <a:buSzPts val="2600"/>
              <a:buFont typeface="Helvetica Neue Light"/>
              <a:defRPr sz="2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34975">
              <a:lnSpc>
                <a:spcPct val="100000"/>
              </a:lnSpc>
              <a:spcBef>
                <a:spcPts val="2900"/>
              </a:spcBef>
              <a:buSzPts val="2600"/>
              <a:buFont typeface="Helvetica Neue Light"/>
              <a:defRPr sz="2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Google Shape;60;p24"/>
          <p:cNvSpPr/>
          <p:nvPr/>
        </p:nvSpPr>
        <p:spPr>
          <a:xfrm>
            <a:off x="-13287" y="-1585"/>
            <a:ext cx="12218573" cy="470507"/>
          </a:xfrm>
          <a:prstGeom prst="rect">
            <a:avLst/>
          </a:prstGeom>
          <a:gradFill>
            <a:gsLst>
              <a:gs pos="0">
                <a:srgbClr val="5EB130"/>
              </a:gs>
              <a:gs pos="100000">
                <a:srgbClr val="003B71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17" name="Google Shape;61;p24" descr="Google Shape;61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732" y="126943"/>
            <a:ext cx="1140331" cy="213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Google Shape;62;p24" descr="Google Shape;62;p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84" y="-37766"/>
            <a:ext cx="542866" cy="54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844550" y="558800"/>
            <a:ext cx="10502900" cy="1143000"/>
          </a:xfrm>
          <a:prstGeom prst="rect">
            <a:avLst/>
          </a:prstGeom>
        </p:spPr>
        <p:txBody>
          <a:bodyPr lIns="25400" tIns="25400" rIns="25400" bIns="25400"/>
          <a:lstStyle>
            <a:lvl1pPr algn="ctr">
              <a:lnSpc>
                <a:spcPct val="100000"/>
              </a:lnSpc>
              <a:defRPr sz="5600">
                <a:solidFill>
                  <a:srgbClr val="003B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956" y="118404"/>
            <a:ext cx="232970" cy="236880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844550" y="507000"/>
            <a:ext cx="10502900" cy="1143001"/>
          </a:xfrm>
          <a:prstGeom prst="rect">
            <a:avLst/>
          </a:prstGeom>
        </p:spPr>
        <p:txBody>
          <a:bodyPr lIns="25400" tIns="25400" rIns="25400" bIns="25400"/>
          <a:lstStyle>
            <a:lvl1pPr algn="ctr">
              <a:lnSpc>
                <a:spcPct val="100000"/>
              </a:lnSpc>
              <a:defRPr sz="5600">
                <a:solidFill>
                  <a:srgbClr val="003B7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Google Shape;67;p25"/>
          <p:cNvSpPr/>
          <p:nvPr/>
        </p:nvSpPr>
        <p:spPr>
          <a:xfrm>
            <a:off x="-13287" y="-1585"/>
            <a:ext cx="12218573" cy="470507"/>
          </a:xfrm>
          <a:prstGeom prst="rect">
            <a:avLst/>
          </a:prstGeom>
          <a:gradFill>
            <a:gsLst>
              <a:gs pos="0">
                <a:srgbClr val="5EB130"/>
              </a:gs>
              <a:gs pos="100000">
                <a:srgbClr val="003B71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29" name="Google Shape;68;p25" descr="Google Shape;68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732" y="126943"/>
            <a:ext cx="1140331" cy="213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69;p25" descr="Google Shape;69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84" y="-37766"/>
            <a:ext cx="542866" cy="54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957" y="118404"/>
            <a:ext cx="232970" cy="236880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72;p26" descr="Google Shape;72;p26"/>
          <p:cNvPicPr>
            <a:picLocks noChangeAspect="1"/>
          </p:cNvPicPr>
          <p:nvPr/>
        </p:nvPicPr>
        <p:blipFill>
          <a:blip r:embed="rId2"/>
          <a:srcRect t="5804"/>
          <a:stretch>
            <a:fillRect/>
          </a:stretch>
        </p:blipFill>
        <p:spPr>
          <a:xfrm>
            <a:off x="0" y="9234"/>
            <a:ext cx="12268200" cy="684876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2558" y="6323764"/>
            <a:ext cx="379142" cy="367899"/>
          </a:xfrm>
          <a:prstGeom prst="rect">
            <a:avLst/>
          </a:prstGeom>
        </p:spPr>
        <p:txBody>
          <a:bodyPr lIns="91399" tIns="91399" rIns="91399" bIns="91399" anchor="t"/>
          <a:lstStyle>
            <a:lvl1pPr algn="r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5;p15" descr="Google Shape;15;p15"/>
          <p:cNvPicPr>
            <a:picLocks noChangeAspect="1"/>
          </p:cNvPicPr>
          <p:nvPr/>
        </p:nvPicPr>
        <p:blipFill>
          <a:blip r:embed="rId2"/>
          <a:srcRect t="5804"/>
          <a:stretch>
            <a:fillRect/>
          </a:stretch>
        </p:blipFill>
        <p:spPr>
          <a:xfrm>
            <a:off x="0" y="9235"/>
            <a:ext cx="12268200" cy="6848765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99" tIns="45699" rIns="45699" bIns="45699"/>
          <a:lstStyle>
            <a:lvl2pPr marL="977900" indent="-444500"/>
            <a:lvl3pPr marL="1513839" indent="-497839"/>
            <a:lvl4pPr marL="2019300" indent="-533400"/>
            <a:lvl5pPr marL="2476500" indent="-533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1553" y="6333133"/>
            <a:ext cx="379192" cy="367950"/>
          </a:xfrm>
          <a:prstGeom prst="rect">
            <a:avLst/>
          </a:prstGeom>
        </p:spPr>
        <p:txBody>
          <a:bodyPr lIns="91424" tIns="91424" rIns="91424" bIns="91424" anchor="t"/>
          <a:lstStyle>
            <a:lvl1pPr algn="r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lnSpc>
                <a:spcPct val="100000"/>
              </a:lnSpc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45085"/>
            <a:ext cx="7358064" cy="794744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076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076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076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076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6" descr="Picture 6"/>
          <p:cNvPicPr>
            <a:picLocks noChangeAspect="1"/>
          </p:cNvPicPr>
          <p:nvPr/>
        </p:nvPicPr>
        <p:blipFill>
          <a:blip r:embed="rId2"/>
          <a:srcRect t="5804"/>
          <a:stretch>
            <a:fillRect/>
          </a:stretch>
        </p:blipFill>
        <p:spPr>
          <a:xfrm>
            <a:off x="0" y="9235"/>
            <a:ext cx="12268200" cy="684876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lide Title 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r>
              <a:t>Slide Title E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buClrTx/>
              <a:buSzPct val="100000"/>
            </a:lvl1pPr>
            <a:lvl2pPr marL="723900" indent="-266700">
              <a:buClrTx/>
              <a:buSzPct val="100000"/>
            </a:lvl2pPr>
            <a:lvl3pPr marL="1234439" indent="-320039">
              <a:buClrTx/>
              <a:buSzPct val="100000"/>
            </a:lvl3pPr>
            <a:lvl4pPr marL="1727200" indent="-355600">
              <a:buClrTx/>
              <a:buSzPct val="100000"/>
            </a:lvl4pPr>
            <a:lvl5pPr marL="2184400" indent="-355600">
              <a:buClrTx/>
              <a:buSzPct val="100000"/>
            </a:lvl5pPr>
          </a:lstStyle>
          <a:p>
            <a:r>
              <a:t>First-level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-2524808" y="6485545"/>
            <a:ext cx="2844801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;p15" descr="Google Shape;17;p15"/>
          <p:cNvPicPr>
            <a:picLocks noChangeAspect="1"/>
          </p:cNvPicPr>
          <p:nvPr/>
        </p:nvPicPr>
        <p:blipFill>
          <a:blip r:embed="rId2"/>
          <a:srcRect t="5804"/>
          <a:stretch>
            <a:fillRect/>
          </a:stretch>
        </p:blipFill>
        <p:spPr>
          <a:xfrm>
            <a:off x="0" y="9235"/>
            <a:ext cx="12268200" cy="684876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254368"/>
            <a:ext cx="10515600" cy="4922596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1pPr>
            <a:lvl2pPr indent="-381000"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2pPr>
            <a:lvl3pPr marL="1442719" indent="-426719"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3pPr>
            <a:lvl4pPr marL="1943100" indent="-457200"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4pPr>
            <a:lvl5pPr marL="2400300" indent="-457200"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r>
              <a:t>Title Text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413" y="6412333"/>
            <a:ext cx="335826" cy="333048"/>
          </a:xfrm>
          <a:prstGeom prst="rect">
            <a:avLst/>
          </a:prstGeom>
        </p:spPr>
        <p:txBody>
          <a:bodyPr anchor="t"/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6" descr="Picture 6"/>
          <p:cNvPicPr>
            <a:picLocks noChangeAspect="1"/>
          </p:cNvPicPr>
          <p:nvPr/>
        </p:nvPicPr>
        <p:blipFill>
          <a:blip r:embed="rId2"/>
          <a:srcRect t="5804"/>
          <a:stretch>
            <a:fillRect/>
          </a:stretch>
        </p:blipFill>
        <p:spPr>
          <a:xfrm>
            <a:off x="0" y="-1"/>
            <a:ext cx="12268200" cy="684876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lide Title 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r>
              <a:t>Slide Title E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buClrTx/>
              <a:buSzPct val="100000"/>
            </a:lvl1pPr>
            <a:lvl2pPr marL="723900" indent="-266700">
              <a:buClrTx/>
              <a:buSzPct val="100000"/>
            </a:lvl2pPr>
            <a:lvl3pPr marL="1234439" indent="-320039">
              <a:buClrTx/>
              <a:buSzPct val="100000"/>
            </a:lvl3pPr>
            <a:lvl4pPr marL="1727200" indent="-355600">
              <a:buClrTx/>
              <a:buSzPct val="100000"/>
            </a:lvl4pPr>
            <a:lvl5pPr marL="2184400" indent="-355600">
              <a:buClrTx/>
              <a:buSzPct val="100000"/>
            </a:lvl5pPr>
          </a:lstStyle>
          <a:p>
            <a:r>
              <a:t>First-level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13;p15" descr="Google Shape;13;p15"/>
          <p:cNvPicPr>
            <a:picLocks noChangeAspect="1"/>
          </p:cNvPicPr>
          <p:nvPr/>
        </p:nvPicPr>
        <p:blipFill>
          <a:blip r:embed="rId2"/>
          <a:srcRect t="5804"/>
          <a:stretch>
            <a:fillRect/>
          </a:stretch>
        </p:blipFill>
        <p:spPr>
          <a:xfrm>
            <a:off x="0" y="9235"/>
            <a:ext cx="12268200" cy="684876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838200" y="294786"/>
            <a:ext cx="10515600" cy="779464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 b="1"/>
            </a:lvl1pPr>
          </a:lstStyle>
          <a:p>
            <a:r>
              <a:t>Title Text</a:t>
            </a:r>
          </a:p>
        </p:txBody>
      </p:sp>
      <p:sp>
        <p:nvSpPr>
          <p:cNvPr id="20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254368"/>
            <a:ext cx="10515600" cy="4922596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1pPr>
            <a:lvl2pPr indent="-381000"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2pPr>
            <a:lvl3pPr marL="1442719" indent="-426719"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3pPr>
            <a:lvl4pPr marL="1943100" indent="-457200"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4pPr>
            <a:lvl5pPr marL="2400300" indent="-457200">
              <a:buSzPts val="2400"/>
              <a:defRPr sz="2400">
                <a:latin typeface="Arial Hebrew"/>
                <a:ea typeface="Arial Hebrew"/>
                <a:cs typeface="Arial Hebrew"/>
                <a:sym typeface="Arial Hebre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Google Shape;26;p16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Google Shape;31;p17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Google Shape;32;p17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4" name="Google Shape;33;p17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indent="-431800">
              <a:buSzPts val="3200"/>
              <a:defRPr sz="3200"/>
            </a:lvl2pPr>
            <a:lvl3pPr indent="-431800">
              <a:buSzPts val="3200"/>
              <a:defRPr sz="3200"/>
            </a:lvl3pPr>
            <a:lvl4pPr indent="-431800">
              <a:buSzPts val="3200"/>
              <a:defRPr sz="3200"/>
            </a:lvl4pPr>
            <a:lvl5pPr indent="-43180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Google Shape;43;p20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Google Shape;47;p21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776" cy="332998"/>
          </a:xfrm>
          <a:prstGeom prst="rect">
            <a:avLst/>
          </a:prstGeom>
        </p:spPr>
        <p:txBody>
          <a:bodyPr lIns="45675" tIns="45675" rIns="45675" bIns="45675" anchor="t"/>
          <a:lstStyle>
            <a:lvl1pPr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;p12" descr="Google Shape;6;p12"/>
          <p:cNvPicPr>
            <a:picLocks noChangeAspect="1"/>
          </p:cNvPicPr>
          <p:nvPr/>
        </p:nvPicPr>
        <p:blipFill>
          <a:blip r:embed="rId22"/>
          <a:srcRect t="5804"/>
          <a:stretch>
            <a:fillRect/>
          </a:stretch>
        </p:blipFill>
        <p:spPr>
          <a:xfrm>
            <a:off x="0" y="9234"/>
            <a:ext cx="12268200" cy="68487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75" tIns="45675" rIns="45675" bIns="4567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75" tIns="45675" rIns="45675" bIns="45675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600" y="6465543"/>
            <a:ext cx="273616" cy="26421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1B285E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14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71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828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743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200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57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114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4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jpe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80;p1"/>
          <p:cNvSpPr txBox="1">
            <a:spLocks noGrp="1"/>
          </p:cNvSpPr>
          <p:nvPr>
            <p:ph type="ctrTitle"/>
          </p:nvPr>
        </p:nvSpPr>
        <p:spPr>
          <a:xfrm>
            <a:off x="7671037" y="1804390"/>
            <a:ext cx="4243873" cy="2387602"/>
          </a:xfrm>
          <a:prstGeom prst="rect">
            <a:avLst/>
          </a:prstGeom>
        </p:spPr>
        <p:txBody>
          <a:bodyPr/>
          <a:lstStyle/>
          <a:p>
            <a:r>
              <a:t>Data-Rich Research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21" name="Google Shape;82;p1"/>
          <p:cNvSpPr txBox="1">
            <a:spLocks noGrp="1"/>
          </p:cNvSpPr>
          <p:nvPr>
            <p:ph type="sldNum" sz="quarter" idx="2"/>
          </p:nvPr>
        </p:nvSpPr>
        <p:spPr>
          <a:xfrm>
            <a:off x="11907155" y="6474795"/>
            <a:ext cx="188858" cy="2642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3_Panel_14_Day_Precip.mp4" descr="3_Panel_14_Day_Preci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158"/>
          <a:stretch/>
        </p:blipFill>
        <p:spPr>
          <a:xfrm>
            <a:off x="662722" y="2220577"/>
            <a:ext cx="10156314" cy="3649872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Google Shape;135;p6"/>
          <p:cNvSpPr txBox="1"/>
          <p:nvPr/>
        </p:nvSpPr>
        <p:spPr>
          <a:xfrm>
            <a:off x="1811812" y="3088437"/>
            <a:ext cx="2667537" cy="4847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110000"/>
              </a:lnSpc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coarse-res + conventional parameterization</a:t>
            </a:r>
          </a:p>
        </p:txBody>
      </p:sp>
      <p:sp>
        <p:nvSpPr>
          <p:cNvPr id="356" name="Google Shape;135;p6"/>
          <p:cNvSpPr txBox="1"/>
          <p:nvPr/>
        </p:nvSpPr>
        <p:spPr>
          <a:xfrm>
            <a:off x="7393192" y="3099697"/>
            <a:ext cx="2439877" cy="4622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110000"/>
              </a:lnSpc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coarse-res + neural network parameterization</a:t>
            </a:r>
          </a:p>
        </p:txBody>
      </p:sp>
      <p:sp>
        <p:nvSpPr>
          <p:cNvPr id="357" name="Google Shape;146;p7"/>
          <p:cNvSpPr txBox="1">
            <a:spLocks noGrp="1"/>
          </p:cNvSpPr>
          <p:nvPr>
            <p:ph type="title"/>
          </p:nvPr>
        </p:nvSpPr>
        <p:spPr>
          <a:xfrm>
            <a:off x="25398" y="-90681"/>
            <a:ext cx="12141204" cy="132556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/>
            </a:lvl1pPr>
          </a:lstStyle>
          <a:p>
            <a:r>
              <a:t>Proof-of-Concept #1: Convection parametrization</a:t>
            </a:r>
          </a:p>
        </p:txBody>
      </p:sp>
      <p:sp>
        <p:nvSpPr>
          <p:cNvPr id="358" name="Google Shape;135;p6"/>
          <p:cNvSpPr txBox="1"/>
          <p:nvPr/>
        </p:nvSpPr>
        <p:spPr>
          <a:xfrm>
            <a:off x="520209" y="6442828"/>
            <a:ext cx="6608157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u="sng"/>
              <a:t>Gentine</a:t>
            </a:r>
            <a:r>
              <a:t> et al, GRL 2018; Rasp </a:t>
            </a:r>
            <a:r>
              <a:rPr u="sng"/>
              <a:t>et al</a:t>
            </a:r>
            <a:r>
              <a:t>, PNAS 2019</a:t>
            </a:r>
          </a:p>
        </p:txBody>
      </p:sp>
      <p:grpSp>
        <p:nvGrpSpPr>
          <p:cNvPr id="372" name="Group"/>
          <p:cNvGrpSpPr/>
          <p:nvPr/>
        </p:nvGrpSpPr>
        <p:grpSpPr>
          <a:xfrm>
            <a:off x="8526848" y="1659170"/>
            <a:ext cx="2775435" cy="1378736"/>
            <a:chOff x="0" y="0"/>
            <a:chExt cx="2775433" cy="1378735"/>
          </a:xfrm>
        </p:grpSpPr>
        <p:pic>
          <p:nvPicPr>
            <p:cNvPr id="359" name="Google Shape;235;g92496edb27_0_24" descr="Google Shape;235;g92496edb27_0_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213184" cy="1363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69" name="Google Shape;236;g92496edb27_0_24"/>
            <p:cNvGrpSpPr/>
            <p:nvPr/>
          </p:nvGrpSpPr>
          <p:grpSpPr>
            <a:xfrm>
              <a:off x="342498" y="504230"/>
              <a:ext cx="1427030" cy="530240"/>
              <a:chOff x="0" y="0"/>
              <a:chExt cx="1427029" cy="530239"/>
            </a:xfrm>
          </p:grpSpPr>
          <p:sp>
            <p:nvSpPr>
              <p:cNvPr id="360" name="Google Shape;237;g92496edb27_0_24"/>
              <p:cNvSpPr/>
              <p:nvPr/>
            </p:nvSpPr>
            <p:spPr>
              <a:xfrm flipV="1">
                <a:off x="6690" y="1126"/>
                <a:ext cx="506919" cy="214167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1" name="Google Shape;238;g92496edb27_0_24"/>
              <p:cNvSpPr/>
              <p:nvPr/>
            </p:nvSpPr>
            <p:spPr>
              <a:xfrm flipV="1">
                <a:off x="4865" y="216566"/>
                <a:ext cx="915563" cy="28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2" name="Google Shape;239;g92496edb27_0_24"/>
              <p:cNvSpPr/>
              <p:nvPr/>
            </p:nvSpPr>
            <p:spPr>
              <a:xfrm flipV="1">
                <a:off x="-1" y="527400"/>
                <a:ext cx="915564" cy="28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3" name="Google Shape;240;g92496edb27_0_24"/>
              <p:cNvSpPr/>
              <p:nvPr/>
            </p:nvSpPr>
            <p:spPr>
              <a:xfrm flipH="1">
                <a:off x="3628" y="217998"/>
                <a:ext cx="1238" cy="31122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4" name="Google Shape;241;g92496edb27_0_24"/>
              <p:cNvSpPr/>
              <p:nvPr/>
            </p:nvSpPr>
            <p:spPr>
              <a:xfrm flipV="1">
                <a:off x="915562" y="3833"/>
                <a:ext cx="506918" cy="214166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5" name="Google Shape;242;g92496edb27_0_24"/>
              <p:cNvSpPr/>
              <p:nvPr/>
            </p:nvSpPr>
            <p:spPr>
              <a:xfrm flipV="1">
                <a:off x="511467" y="0"/>
                <a:ext cx="915563" cy="28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6" name="Google Shape;243;g92496edb27_0_24"/>
              <p:cNvSpPr/>
              <p:nvPr/>
            </p:nvSpPr>
            <p:spPr>
              <a:xfrm flipV="1">
                <a:off x="912718" y="314480"/>
                <a:ext cx="506918" cy="214166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7" name="Google Shape;244;g92496edb27_0_24"/>
              <p:cNvSpPr/>
              <p:nvPr/>
            </p:nvSpPr>
            <p:spPr>
              <a:xfrm flipH="1">
                <a:off x="917484" y="217998"/>
                <a:ext cx="2944" cy="31039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68" name="Google Shape;245;g92496edb27_0_24"/>
              <p:cNvSpPr/>
              <p:nvPr/>
            </p:nvSpPr>
            <p:spPr>
              <a:xfrm flipH="1">
                <a:off x="1421888" y="883"/>
                <a:ext cx="1434" cy="316587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70" name="Google Shape;246;g92496edb27_0_24"/>
            <p:cNvSpPr txBox="1"/>
            <p:nvPr/>
          </p:nvSpPr>
          <p:spPr>
            <a:xfrm>
              <a:off x="838390" y="169279"/>
              <a:ext cx="1937044" cy="446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>
                <a:defRPr b="1">
                  <a:solidFill>
                    <a:srgbClr val="0C343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~100km </a:t>
              </a:r>
            </a:p>
          </p:txBody>
        </p:sp>
        <p:sp>
          <p:nvSpPr>
            <p:cNvPr id="371" name="Google Shape;247;g92496edb27_0_24"/>
            <p:cNvSpPr txBox="1"/>
            <p:nvPr/>
          </p:nvSpPr>
          <p:spPr>
            <a:xfrm>
              <a:off x="1727242" y="1226289"/>
              <a:ext cx="448889" cy="152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>
                <a:defRPr sz="1000">
                  <a:solidFill>
                    <a:srgbClr val="3F3F3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ISS view</a:t>
              </a:r>
            </a:p>
          </p:txBody>
        </p:sp>
      </p:grpSp>
      <p:sp>
        <p:nvSpPr>
          <p:cNvPr id="373" name="Google Shape;135;p6"/>
          <p:cNvSpPr txBox="1"/>
          <p:nvPr/>
        </p:nvSpPr>
        <p:spPr>
          <a:xfrm>
            <a:off x="4605655" y="3115806"/>
            <a:ext cx="2439877" cy="4622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110000"/>
              </a:lnSpc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high-res</a:t>
            </a:r>
          </a:p>
        </p:txBody>
      </p:sp>
      <p:sp>
        <p:nvSpPr>
          <p:cNvPr id="374" name="Rectangle"/>
          <p:cNvSpPr/>
          <p:nvPr/>
        </p:nvSpPr>
        <p:spPr>
          <a:xfrm>
            <a:off x="7184538" y="3079691"/>
            <a:ext cx="2857184" cy="18894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75" name="Google Shape;148;p7"/>
          <p:cNvSpPr txBox="1"/>
          <p:nvPr/>
        </p:nvSpPr>
        <p:spPr>
          <a:xfrm>
            <a:off x="25398" y="1141257"/>
            <a:ext cx="1221740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8181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Atmospheric</a:t>
            </a:r>
            <a:r>
              <a:t> convection &amp; clouds set regional + global temperatures, precipitations  </a:t>
            </a:r>
          </a:p>
        </p:txBody>
      </p:sp>
      <p:grpSp>
        <p:nvGrpSpPr>
          <p:cNvPr id="378" name="Group"/>
          <p:cNvGrpSpPr/>
          <p:nvPr/>
        </p:nvGrpSpPr>
        <p:grpSpPr>
          <a:xfrm>
            <a:off x="9740139" y="304778"/>
            <a:ext cx="959423" cy="534647"/>
            <a:chOff x="0" y="0"/>
            <a:chExt cx="959421" cy="534645"/>
          </a:xfrm>
        </p:grpSpPr>
        <p:sp>
          <p:nvSpPr>
            <p:cNvPr id="376" name="Google Shape;485;p32"/>
            <p:cNvSpPr/>
            <p:nvPr/>
          </p:nvSpPr>
          <p:spPr>
            <a:xfrm>
              <a:off x="0" y="0"/>
              <a:ext cx="959422" cy="534646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377" name="Google Shape;488;p32" descr="Google Shape;488;p32"/>
            <p:cNvPicPr>
              <a:picLocks noChangeAspect="1"/>
            </p:cNvPicPr>
            <p:nvPr/>
          </p:nvPicPr>
          <p:blipFill>
            <a:blip r:embed="rId6"/>
            <a:srcRect l="25057" t="17446" r="22622" b="17710"/>
            <a:stretch>
              <a:fillRect/>
            </a:stretch>
          </p:blipFill>
          <p:spPr>
            <a:xfrm>
              <a:off x="228027" y="46567"/>
              <a:ext cx="503356" cy="441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9" name="Google Shape;147;p7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273616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0" fill="hold"/>
                                        <p:tgtEl>
                                          <p:spTgt spid="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3_Panel_14_Day_Precip.mp4" descr="3_Panel_14_Day_Preci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708"/>
          <a:stretch/>
        </p:blipFill>
        <p:spPr>
          <a:xfrm>
            <a:off x="662722" y="2220577"/>
            <a:ext cx="10156314" cy="366816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Google Shape;135;p6"/>
          <p:cNvSpPr txBox="1"/>
          <p:nvPr/>
        </p:nvSpPr>
        <p:spPr>
          <a:xfrm>
            <a:off x="1811812" y="3088437"/>
            <a:ext cx="2667537" cy="4847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110000"/>
              </a:lnSpc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coarse-res + conventional parameterization</a:t>
            </a:r>
          </a:p>
        </p:txBody>
      </p:sp>
      <p:sp>
        <p:nvSpPr>
          <p:cNvPr id="383" name="Google Shape;135;p6"/>
          <p:cNvSpPr txBox="1"/>
          <p:nvPr/>
        </p:nvSpPr>
        <p:spPr>
          <a:xfrm>
            <a:off x="7393192" y="3099697"/>
            <a:ext cx="2439877" cy="4622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110000"/>
              </a:lnSpc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coarse-res + neural network parameterization</a:t>
            </a:r>
          </a:p>
        </p:txBody>
      </p:sp>
      <p:sp>
        <p:nvSpPr>
          <p:cNvPr id="384" name="Google Shape;146;p7"/>
          <p:cNvSpPr txBox="1">
            <a:spLocks noGrp="1"/>
          </p:cNvSpPr>
          <p:nvPr>
            <p:ph type="title"/>
          </p:nvPr>
        </p:nvSpPr>
        <p:spPr>
          <a:xfrm>
            <a:off x="25398" y="-90681"/>
            <a:ext cx="12141204" cy="132556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/>
            </a:lvl1pPr>
          </a:lstStyle>
          <a:p>
            <a:r>
              <a:t>Proof-of-Concept #1: Convection parametrization</a:t>
            </a:r>
          </a:p>
        </p:txBody>
      </p:sp>
      <p:sp>
        <p:nvSpPr>
          <p:cNvPr id="385" name="Google Shape;148;p7"/>
          <p:cNvSpPr txBox="1"/>
          <p:nvPr/>
        </p:nvSpPr>
        <p:spPr>
          <a:xfrm>
            <a:off x="25398" y="1141257"/>
            <a:ext cx="1221740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8181"/>
              </a:lnSpc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Atmospheric</a:t>
            </a:r>
            <a:r>
              <a:t> convection &amp; clouds set regional + global temperatures, precipitations  </a:t>
            </a:r>
          </a:p>
        </p:txBody>
      </p:sp>
      <p:sp>
        <p:nvSpPr>
          <p:cNvPr id="386" name="Google Shape;135;p6"/>
          <p:cNvSpPr txBox="1"/>
          <p:nvPr/>
        </p:nvSpPr>
        <p:spPr>
          <a:xfrm>
            <a:off x="520209" y="6442828"/>
            <a:ext cx="6608157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u="sng"/>
              <a:t>Gentine</a:t>
            </a:r>
            <a:r>
              <a:t> et al, GRL 2018; Rasp </a:t>
            </a:r>
            <a:r>
              <a:rPr u="sng"/>
              <a:t>et al</a:t>
            </a:r>
            <a:r>
              <a:t>, PNAS 2019</a:t>
            </a:r>
          </a:p>
        </p:txBody>
      </p:sp>
      <p:grpSp>
        <p:nvGrpSpPr>
          <p:cNvPr id="400" name="Group"/>
          <p:cNvGrpSpPr/>
          <p:nvPr/>
        </p:nvGrpSpPr>
        <p:grpSpPr>
          <a:xfrm>
            <a:off x="8526848" y="1659170"/>
            <a:ext cx="2775435" cy="1378736"/>
            <a:chOff x="0" y="0"/>
            <a:chExt cx="2775433" cy="1378735"/>
          </a:xfrm>
        </p:grpSpPr>
        <p:pic>
          <p:nvPicPr>
            <p:cNvPr id="387" name="Google Shape;235;g92496edb27_0_24" descr="Google Shape;235;g92496edb27_0_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213184" cy="1363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7" name="Google Shape;236;g92496edb27_0_24"/>
            <p:cNvGrpSpPr/>
            <p:nvPr/>
          </p:nvGrpSpPr>
          <p:grpSpPr>
            <a:xfrm>
              <a:off x="342498" y="504230"/>
              <a:ext cx="1427030" cy="530240"/>
              <a:chOff x="0" y="0"/>
              <a:chExt cx="1427029" cy="530239"/>
            </a:xfrm>
          </p:grpSpPr>
          <p:sp>
            <p:nvSpPr>
              <p:cNvPr id="388" name="Google Shape;237;g92496edb27_0_24"/>
              <p:cNvSpPr/>
              <p:nvPr/>
            </p:nvSpPr>
            <p:spPr>
              <a:xfrm flipV="1">
                <a:off x="6690" y="1126"/>
                <a:ext cx="506919" cy="214167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9" name="Google Shape;238;g92496edb27_0_24"/>
              <p:cNvSpPr/>
              <p:nvPr/>
            </p:nvSpPr>
            <p:spPr>
              <a:xfrm flipV="1">
                <a:off x="4865" y="216566"/>
                <a:ext cx="915563" cy="28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0" name="Google Shape;239;g92496edb27_0_24"/>
              <p:cNvSpPr/>
              <p:nvPr/>
            </p:nvSpPr>
            <p:spPr>
              <a:xfrm flipV="1">
                <a:off x="-1" y="527400"/>
                <a:ext cx="915564" cy="28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1" name="Google Shape;240;g92496edb27_0_24"/>
              <p:cNvSpPr/>
              <p:nvPr/>
            </p:nvSpPr>
            <p:spPr>
              <a:xfrm flipH="1">
                <a:off x="3628" y="217998"/>
                <a:ext cx="1238" cy="31122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2" name="Google Shape;241;g92496edb27_0_24"/>
              <p:cNvSpPr/>
              <p:nvPr/>
            </p:nvSpPr>
            <p:spPr>
              <a:xfrm flipV="1">
                <a:off x="915562" y="3833"/>
                <a:ext cx="506918" cy="214166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3" name="Google Shape;242;g92496edb27_0_24"/>
              <p:cNvSpPr/>
              <p:nvPr/>
            </p:nvSpPr>
            <p:spPr>
              <a:xfrm flipV="1">
                <a:off x="511467" y="0"/>
                <a:ext cx="915563" cy="284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4" name="Google Shape;243;g92496edb27_0_24"/>
              <p:cNvSpPr/>
              <p:nvPr/>
            </p:nvSpPr>
            <p:spPr>
              <a:xfrm flipV="1">
                <a:off x="912718" y="314480"/>
                <a:ext cx="506918" cy="214166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5" name="Google Shape;244;g92496edb27_0_24"/>
              <p:cNvSpPr/>
              <p:nvPr/>
            </p:nvSpPr>
            <p:spPr>
              <a:xfrm flipH="1">
                <a:off x="917484" y="217998"/>
                <a:ext cx="2944" cy="31039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6" name="Google Shape;245;g92496edb27_0_24"/>
              <p:cNvSpPr/>
              <p:nvPr/>
            </p:nvSpPr>
            <p:spPr>
              <a:xfrm flipH="1">
                <a:off x="1421888" y="883"/>
                <a:ext cx="1434" cy="316587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98" name="Google Shape;246;g92496edb27_0_24"/>
            <p:cNvSpPr txBox="1"/>
            <p:nvPr/>
          </p:nvSpPr>
          <p:spPr>
            <a:xfrm>
              <a:off x="838390" y="169279"/>
              <a:ext cx="1937044" cy="446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>
                <a:defRPr b="1">
                  <a:solidFill>
                    <a:srgbClr val="0C343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~100km </a:t>
              </a:r>
            </a:p>
          </p:txBody>
        </p:sp>
        <p:sp>
          <p:nvSpPr>
            <p:cNvPr id="399" name="Google Shape;247;g92496edb27_0_24"/>
            <p:cNvSpPr txBox="1"/>
            <p:nvPr/>
          </p:nvSpPr>
          <p:spPr>
            <a:xfrm>
              <a:off x="1727242" y="1226289"/>
              <a:ext cx="448889" cy="152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>
                <a:defRPr sz="1000">
                  <a:solidFill>
                    <a:srgbClr val="3F3F3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ISS view</a:t>
              </a:r>
            </a:p>
          </p:txBody>
        </p:sp>
      </p:grpSp>
      <p:pic>
        <p:nvPicPr>
          <p:cNvPr id="401" name="Google Shape;374;p26" descr="Google Shape;374;p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144" y="1742107"/>
            <a:ext cx="1852872" cy="10422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4" name="Group"/>
          <p:cNvGrpSpPr/>
          <p:nvPr/>
        </p:nvGrpSpPr>
        <p:grpSpPr>
          <a:xfrm>
            <a:off x="5428381" y="1777827"/>
            <a:ext cx="1742101" cy="970801"/>
            <a:chOff x="0" y="0"/>
            <a:chExt cx="1742100" cy="970800"/>
          </a:xfrm>
        </p:grpSpPr>
        <p:sp>
          <p:nvSpPr>
            <p:cNvPr id="402" name="Google Shape;485;p32"/>
            <p:cNvSpPr/>
            <p:nvPr/>
          </p:nvSpPr>
          <p:spPr>
            <a:xfrm>
              <a:off x="0" y="0"/>
              <a:ext cx="1742101" cy="970801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403" name="Google Shape;488;p32" descr="Google Shape;488;p32"/>
            <p:cNvPicPr>
              <a:picLocks noChangeAspect="1"/>
            </p:cNvPicPr>
            <p:nvPr/>
          </p:nvPicPr>
          <p:blipFill>
            <a:blip r:embed="rId7"/>
            <a:srcRect l="25058" t="17446" r="22622" b="17711"/>
            <a:stretch>
              <a:fillRect/>
            </a:stretch>
          </p:blipFill>
          <p:spPr>
            <a:xfrm>
              <a:off x="414048" y="84556"/>
              <a:ext cx="913984" cy="8015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5" name="Google Shape;124;p5"/>
          <p:cNvSpPr txBox="1"/>
          <p:nvPr/>
        </p:nvSpPr>
        <p:spPr>
          <a:xfrm>
            <a:off x="4571407" y="2032102"/>
            <a:ext cx="357585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68181"/>
              </a:lnSpc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+</a:t>
            </a:r>
          </a:p>
        </p:txBody>
      </p:sp>
      <p:sp>
        <p:nvSpPr>
          <p:cNvPr id="406" name="Google Shape;124;p5"/>
          <p:cNvSpPr txBox="1"/>
          <p:nvPr/>
        </p:nvSpPr>
        <p:spPr>
          <a:xfrm>
            <a:off x="7669872" y="2032102"/>
            <a:ext cx="357585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68181"/>
              </a:lnSpc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=</a:t>
            </a:r>
          </a:p>
        </p:txBody>
      </p:sp>
      <p:sp>
        <p:nvSpPr>
          <p:cNvPr id="407" name="Google Shape;135;p6"/>
          <p:cNvSpPr txBox="1"/>
          <p:nvPr/>
        </p:nvSpPr>
        <p:spPr>
          <a:xfrm>
            <a:off x="4605655" y="3115806"/>
            <a:ext cx="2439877" cy="4622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110000"/>
              </a:lnSpc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high-res</a:t>
            </a:r>
          </a:p>
        </p:txBody>
      </p:sp>
      <p:grpSp>
        <p:nvGrpSpPr>
          <p:cNvPr id="410" name="Group"/>
          <p:cNvGrpSpPr/>
          <p:nvPr/>
        </p:nvGrpSpPr>
        <p:grpSpPr>
          <a:xfrm>
            <a:off x="9740139" y="304778"/>
            <a:ext cx="959423" cy="534647"/>
            <a:chOff x="0" y="0"/>
            <a:chExt cx="959421" cy="534645"/>
          </a:xfrm>
        </p:grpSpPr>
        <p:sp>
          <p:nvSpPr>
            <p:cNvPr id="408" name="Google Shape;485;p32"/>
            <p:cNvSpPr/>
            <p:nvPr/>
          </p:nvSpPr>
          <p:spPr>
            <a:xfrm>
              <a:off x="0" y="0"/>
              <a:ext cx="959422" cy="534646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409" name="Google Shape;488;p32" descr="Google Shape;488;p32"/>
            <p:cNvPicPr>
              <a:picLocks noChangeAspect="1"/>
            </p:cNvPicPr>
            <p:nvPr/>
          </p:nvPicPr>
          <p:blipFill>
            <a:blip r:embed="rId7"/>
            <a:srcRect l="25057" t="17446" r="22622" b="17710"/>
            <a:stretch>
              <a:fillRect/>
            </a:stretch>
          </p:blipFill>
          <p:spPr>
            <a:xfrm>
              <a:off x="228027" y="46567"/>
              <a:ext cx="503356" cy="441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Google Shape;147;p7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262305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0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132;p6"/>
          <p:cNvSpPr txBox="1">
            <a:spLocks noGrp="1"/>
          </p:cNvSpPr>
          <p:nvPr>
            <p:ph type="title"/>
          </p:nvPr>
        </p:nvSpPr>
        <p:spPr>
          <a:xfrm>
            <a:off x="66559" y="-153898"/>
            <a:ext cx="12135082" cy="132556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900"/>
            </a:lvl1pPr>
          </a:lstStyle>
          <a:p>
            <a:r>
              <a:t>Proof-of-Concept #2: Ocean turbulence parameterization</a:t>
            </a:r>
          </a:p>
        </p:txBody>
      </p:sp>
      <p:sp>
        <p:nvSpPr>
          <p:cNvPr id="414" name="Google Shape;138;p6"/>
          <p:cNvSpPr txBox="1"/>
          <p:nvPr/>
        </p:nvSpPr>
        <p:spPr>
          <a:xfrm>
            <a:off x="66559" y="1296295"/>
            <a:ext cx="1200808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8181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Ocean</a:t>
            </a:r>
            <a:r>
              <a:t> </a:t>
            </a:r>
            <a:r>
              <a:rPr b="1"/>
              <a:t>eddies: </a:t>
            </a:r>
            <a:r>
              <a:t>turbulent features 10-100 km, crucial heat and carbon uptake, sea level </a:t>
            </a:r>
          </a:p>
        </p:txBody>
      </p:sp>
      <p:pic>
        <p:nvPicPr>
          <p:cNvPr id="415" name="Fig1C.pdf" descr="Fig1C.pdf"/>
          <p:cNvPicPr>
            <a:picLocks noChangeAspect="1"/>
          </p:cNvPicPr>
          <p:nvPr/>
        </p:nvPicPr>
        <p:blipFill>
          <a:blip r:embed="rId2"/>
          <a:srcRect l="71250" t="41861" r="9779" b="31997"/>
          <a:stretch>
            <a:fillRect/>
          </a:stretch>
        </p:blipFill>
        <p:spPr>
          <a:xfrm>
            <a:off x="7069386" y="3804718"/>
            <a:ext cx="1986496" cy="2053064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Google Shape;135;p6"/>
          <p:cNvSpPr txBox="1"/>
          <p:nvPr/>
        </p:nvSpPr>
        <p:spPr>
          <a:xfrm>
            <a:off x="520209" y="6442828"/>
            <a:ext cx="765763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Bolton &amp; </a:t>
            </a:r>
            <a:r>
              <a:rPr u="sng"/>
              <a:t>Zanna</a:t>
            </a:r>
            <a:r>
              <a:t>, JAMES 2019; </a:t>
            </a:r>
            <a:r>
              <a:rPr u="sng"/>
              <a:t>Zanna</a:t>
            </a:r>
            <a:r>
              <a:t> &amp; Bolton, GRL 2020</a:t>
            </a:r>
          </a:p>
        </p:txBody>
      </p:sp>
      <p:sp>
        <p:nvSpPr>
          <p:cNvPr id="417" name="Google Shape;135;p6"/>
          <p:cNvSpPr txBox="1"/>
          <p:nvPr/>
        </p:nvSpPr>
        <p:spPr>
          <a:xfrm>
            <a:off x="2580735" y="3203320"/>
            <a:ext cx="19438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high-res</a:t>
            </a:r>
          </a:p>
        </p:txBody>
      </p:sp>
      <p:grpSp>
        <p:nvGrpSpPr>
          <p:cNvPr id="426" name="Group"/>
          <p:cNvGrpSpPr/>
          <p:nvPr/>
        </p:nvGrpSpPr>
        <p:grpSpPr>
          <a:xfrm>
            <a:off x="-8364" y="3830118"/>
            <a:ext cx="9233873" cy="2187645"/>
            <a:chOff x="0" y="0"/>
            <a:chExt cx="9233871" cy="2187644"/>
          </a:xfrm>
        </p:grpSpPr>
        <p:pic>
          <p:nvPicPr>
            <p:cNvPr id="418" name="Fig1C.pdf" descr="Fig1C.pdf"/>
            <p:cNvPicPr>
              <a:picLocks noChangeAspect="1"/>
            </p:cNvPicPr>
            <p:nvPr/>
          </p:nvPicPr>
          <p:blipFill>
            <a:blip r:embed="rId2"/>
            <a:srcRect t="42195" r="75403" b="31663"/>
            <a:stretch>
              <a:fillRect/>
            </a:stretch>
          </p:blipFill>
          <p:spPr>
            <a:xfrm>
              <a:off x="2095755" y="0"/>
              <a:ext cx="2584063" cy="205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prognostic_KE_pdfs_C.png" descr="prognostic_KE_pdfs_C.png"/>
            <p:cNvPicPr>
              <a:picLocks noChangeAspect="1"/>
            </p:cNvPicPr>
            <p:nvPr/>
          </p:nvPicPr>
          <p:blipFill>
            <a:blip r:embed="rId3"/>
            <a:srcRect t="4283" r="89144" b="50605"/>
            <a:stretch>
              <a:fillRect/>
            </a:stretch>
          </p:blipFill>
          <p:spPr>
            <a:xfrm>
              <a:off x="2179425" y="43390"/>
              <a:ext cx="527939" cy="2139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prognostic_KE_pdfs_C.png" descr="prognostic_KE_pdfs_C.png"/>
            <p:cNvPicPr>
              <a:picLocks noChangeAspect="1"/>
            </p:cNvPicPr>
            <p:nvPr/>
          </p:nvPicPr>
          <p:blipFill>
            <a:blip r:embed="rId3"/>
            <a:srcRect l="9321" t="43676" r="47962" b="50605"/>
            <a:stretch>
              <a:fillRect/>
            </a:stretch>
          </p:blipFill>
          <p:spPr>
            <a:xfrm>
              <a:off x="2629715" y="1905829"/>
              <a:ext cx="2077333" cy="27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4" name="Group"/>
            <p:cNvGrpSpPr/>
            <p:nvPr/>
          </p:nvGrpSpPr>
          <p:grpSpPr>
            <a:xfrm>
              <a:off x="4831669" y="52"/>
              <a:ext cx="4402203" cy="2187593"/>
              <a:chOff x="0" y="0"/>
              <a:chExt cx="4402202" cy="2187592"/>
            </a:xfrm>
          </p:grpSpPr>
          <p:pic>
            <p:nvPicPr>
              <p:cNvPr id="421" name="Fig1C.pdf" descr="Fig1C.pdf"/>
              <p:cNvPicPr>
                <a:picLocks noChangeAspect="1"/>
              </p:cNvPicPr>
              <p:nvPr/>
            </p:nvPicPr>
            <p:blipFill>
              <a:blip r:embed="rId2"/>
              <a:srcRect l="29195" t="42195" r="50199" b="31663"/>
              <a:stretch>
                <a:fillRect/>
              </a:stretch>
            </p:blipFill>
            <p:spPr>
              <a:xfrm>
                <a:off x="0" y="0"/>
                <a:ext cx="2156207" cy="2051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prognostic_KE_pdfs_C.png" descr="prognostic_KE_pdfs_C.png"/>
              <p:cNvPicPr>
                <a:picLocks noChangeAspect="1"/>
              </p:cNvPicPr>
              <p:nvPr/>
            </p:nvPicPr>
            <p:blipFill>
              <a:blip r:embed="rId3"/>
              <a:srcRect l="9321" t="43676" r="47962" b="50605"/>
              <a:stretch>
                <a:fillRect/>
              </a:stretch>
            </p:blipFill>
            <p:spPr>
              <a:xfrm>
                <a:off x="81711" y="1911648"/>
                <a:ext cx="2114015" cy="2759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prognostic_KE_pdfs_C.png" descr="prognostic_KE_pdfs_C.png"/>
              <p:cNvPicPr>
                <a:picLocks noChangeAspect="1"/>
              </p:cNvPicPr>
              <p:nvPr/>
            </p:nvPicPr>
            <p:blipFill>
              <a:blip r:embed="rId3"/>
              <a:srcRect l="9321" t="43676" r="47962" b="50605"/>
              <a:stretch>
                <a:fillRect/>
              </a:stretch>
            </p:blipFill>
            <p:spPr>
              <a:xfrm>
                <a:off x="2288187" y="1911648"/>
                <a:ext cx="2114016" cy="2759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25" name="Google Shape;135;p6"/>
            <p:cNvSpPr/>
            <p:nvPr/>
          </p:nvSpPr>
          <p:spPr>
            <a:xfrm>
              <a:off x="0" y="1142861"/>
              <a:ext cx="194389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10000"/>
                </a:lnSpc>
                <a:defRPr sz="16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zonal velocity</a:t>
              </a:r>
            </a:p>
          </p:txBody>
        </p:sp>
      </p:grpSp>
      <p:sp>
        <p:nvSpPr>
          <p:cNvPr id="427" name="Google Shape;135;p6"/>
          <p:cNvSpPr txBox="1"/>
          <p:nvPr/>
        </p:nvSpPr>
        <p:spPr>
          <a:xfrm>
            <a:off x="7271887" y="3203320"/>
            <a:ext cx="2148449" cy="5867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coarse-res + neural network</a:t>
            </a:r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4"/>
          <a:srcRect r="3727" b="4633"/>
          <a:stretch>
            <a:fillRect/>
          </a:stretch>
        </p:blipFill>
        <p:spPr>
          <a:xfrm>
            <a:off x="7082397" y="3753918"/>
            <a:ext cx="1937570" cy="1985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5"/>
          <a:srcRect t="9202"/>
          <a:stretch>
            <a:fillRect/>
          </a:stretch>
        </p:blipFill>
        <p:spPr>
          <a:xfrm>
            <a:off x="4896125" y="3881940"/>
            <a:ext cx="2021938" cy="1897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839" y="3817418"/>
            <a:ext cx="1958086" cy="1932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7"/>
          <a:srcRect t="12426"/>
          <a:stretch>
            <a:fillRect/>
          </a:stretch>
        </p:blipFill>
        <p:spPr>
          <a:xfrm>
            <a:off x="205802" y="4134135"/>
            <a:ext cx="1513621" cy="758296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Google Shape;135;p6"/>
          <p:cNvSpPr txBox="1"/>
          <p:nvPr/>
        </p:nvSpPr>
        <p:spPr>
          <a:xfrm>
            <a:off x="4996376" y="2895980"/>
            <a:ext cx="2022079" cy="894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coarse-res + conventional parameterization</a:t>
            </a:r>
          </a:p>
        </p:txBody>
      </p:sp>
      <p:sp>
        <p:nvSpPr>
          <p:cNvPr id="433" name="3840 km"/>
          <p:cNvSpPr txBox="1"/>
          <p:nvPr/>
        </p:nvSpPr>
        <p:spPr>
          <a:xfrm>
            <a:off x="2162110" y="3836000"/>
            <a:ext cx="499803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3840 km</a:t>
            </a:r>
          </a:p>
        </p:txBody>
      </p:sp>
      <p:sp>
        <p:nvSpPr>
          <p:cNvPr id="434" name="2880 km"/>
          <p:cNvSpPr txBox="1"/>
          <p:nvPr/>
        </p:nvSpPr>
        <p:spPr>
          <a:xfrm>
            <a:off x="2075300" y="4248517"/>
            <a:ext cx="597223" cy="1728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2880 km</a:t>
            </a:r>
          </a:p>
        </p:txBody>
      </p:sp>
      <p:sp>
        <p:nvSpPr>
          <p:cNvPr id="435" name="960 km"/>
          <p:cNvSpPr txBox="1"/>
          <p:nvPr/>
        </p:nvSpPr>
        <p:spPr>
          <a:xfrm>
            <a:off x="2155779" y="5187128"/>
            <a:ext cx="512466" cy="3506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960 km</a:t>
            </a:r>
          </a:p>
        </p:txBody>
      </p:sp>
      <p:sp>
        <p:nvSpPr>
          <p:cNvPr id="436" name="0 km"/>
          <p:cNvSpPr txBox="1"/>
          <p:nvPr/>
        </p:nvSpPr>
        <p:spPr>
          <a:xfrm>
            <a:off x="2380061" y="5602855"/>
            <a:ext cx="287909" cy="27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0 km</a:t>
            </a:r>
          </a:p>
        </p:txBody>
      </p:sp>
      <p:sp>
        <p:nvSpPr>
          <p:cNvPr id="437" name="9600 km…"/>
          <p:cNvSpPr txBox="1"/>
          <p:nvPr/>
        </p:nvSpPr>
        <p:spPr>
          <a:xfrm>
            <a:off x="2806329" y="5729855"/>
            <a:ext cx="664568" cy="3506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200">
                <a:solidFill>
                  <a:srgbClr val="FFFFFF"/>
                </a:solidFill>
              </a:defRPr>
            </a:pPr>
            <a:r>
              <a:t>9600 km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t> kms []km</a:t>
            </a:r>
          </a:p>
        </p:txBody>
      </p:sp>
      <p:sp>
        <p:nvSpPr>
          <p:cNvPr id="438" name="3840 km"/>
          <p:cNvSpPr txBox="1"/>
          <p:nvPr/>
        </p:nvSpPr>
        <p:spPr>
          <a:xfrm>
            <a:off x="4230270" y="5780655"/>
            <a:ext cx="499803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3840 km</a:t>
            </a:r>
          </a:p>
        </p:txBody>
      </p:sp>
      <p:sp>
        <p:nvSpPr>
          <p:cNvPr id="439" name="1920 km"/>
          <p:cNvSpPr txBox="1"/>
          <p:nvPr/>
        </p:nvSpPr>
        <p:spPr>
          <a:xfrm>
            <a:off x="3368370" y="5780240"/>
            <a:ext cx="852650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1920 km          </a:t>
            </a:r>
          </a:p>
        </p:txBody>
      </p:sp>
      <p:sp>
        <p:nvSpPr>
          <p:cNvPr id="440" name="1920 km"/>
          <p:cNvSpPr txBox="1"/>
          <p:nvPr/>
        </p:nvSpPr>
        <p:spPr>
          <a:xfrm>
            <a:off x="2163888" y="4552722"/>
            <a:ext cx="499803" cy="4530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200"/>
            </a:pPr>
            <a:endParaRPr/>
          </a:p>
          <a:p>
            <a:pPr>
              <a:defRPr sz="1000"/>
            </a:pPr>
            <a:r>
              <a:t>1920 km</a:t>
            </a:r>
          </a:p>
        </p:txBody>
      </p:sp>
      <p:sp>
        <p:nvSpPr>
          <p:cNvPr id="441" name="0 km"/>
          <p:cNvSpPr txBox="1"/>
          <p:nvPr/>
        </p:nvSpPr>
        <p:spPr>
          <a:xfrm>
            <a:off x="2656040" y="5767540"/>
            <a:ext cx="287909" cy="27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0 km</a:t>
            </a:r>
          </a:p>
        </p:txBody>
      </p:sp>
      <p:sp>
        <p:nvSpPr>
          <p:cNvPr id="442" name="x [km]"/>
          <p:cNvSpPr txBox="1"/>
          <p:nvPr/>
        </p:nvSpPr>
        <p:spPr>
          <a:xfrm>
            <a:off x="3470851" y="5911749"/>
            <a:ext cx="351347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x [km]</a:t>
            </a:r>
          </a:p>
        </p:txBody>
      </p:sp>
      <p:sp>
        <p:nvSpPr>
          <p:cNvPr id="443" name="x [km]"/>
          <p:cNvSpPr txBox="1"/>
          <p:nvPr/>
        </p:nvSpPr>
        <p:spPr>
          <a:xfrm>
            <a:off x="5774534" y="5905162"/>
            <a:ext cx="351347" cy="135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x [km]</a:t>
            </a:r>
          </a:p>
        </p:txBody>
      </p:sp>
      <p:sp>
        <p:nvSpPr>
          <p:cNvPr id="444" name="x [km]"/>
          <p:cNvSpPr txBox="1"/>
          <p:nvPr/>
        </p:nvSpPr>
        <p:spPr>
          <a:xfrm>
            <a:off x="7951216" y="5879762"/>
            <a:ext cx="351347" cy="135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x [km]</a:t>
            </a:r>
          </a:p>
        </p:txBody>
      </p:sp>
      <p:sp>
        <p:nvSpPr>
          <p:cNvPr id="445" name="1920 km"/>
          <p:cNvSpPr txBox="1"/>
          <p:nvPr/>
        </p:nvSpPr>
        <p:spPr>
          <a:xfrm>
            <a:off x="5290379" y="5765291"/>
            <a:ext cx="1170211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         1920 km          </a:t>
            </a:r>
          </a:p>
        </p:txBody>
      </p:sp>
      <p:sp>
        <p:nvSpPr>
          <p:cNvPr id="446" name="0 km"/>
          <p:cNvSpPr txBox="1"/>
          <p:nvPr/>
        </p:nvSpPr>
        <p:spPr>
          <a:xfrm>
            <a:off x="4832049" y="5752591"/>
            <a:ext cx="287909" cy="27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0 km</a:t>
            </a:r>
          </a:p>
        </p:txBody>
      </p:sp>
      <p:sp>
        <p:nvSpPr>
          <p:cNvPr id="447" name="3840 km"/>
          <p:cNvSpPr txBox="1"/>
          <p:nvPr/>
        </p:nvSpPr>
        <p:spPr>
          <a:xfrm>
            <a:off x="6406278" y="5765706"/>
            <a:ext cx="640942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3840 km    </a:t>
            </a:r>
          </a:p>
        </p:txBody>
      </p:sp>
      <p:sp>
        <p:nvSpPr>
          <p:cNvPr id="448" name="1920 km"/>
          <p:cNvSpPr txBox="1"/>
          <p:nvPr/>
        </p:nvSpPr>
        <p:spPr>
          <a:xfrm>
            <a:off x="7540727" y="5765291"/>
            <a:ext cx="1170212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         1920 km          </a:t>
            </a:r>
          </a:p>
        </p:txBody>
      </p:sp>
      <p:sp>
        <p:nvSpPr>
          <p:cNvPr id="449" name="0 km"/>
          <p:cNvSpPr txBox="1"/>
          <p:nvPr/>
        </p:nvSpPr>
        <p:spPr>
          <a:xfrm>
            <a:off x="7082397" y="5752591"/>
            <a:ext cx="287909" cy="27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0 km</a:t>
            </a:r>
          </a:p>
        </p:txBody>
      </p:sp>
      <p:sp>
        <p:nvSpPr>
          <p:cNvPr id="450" name="3840 km"/>
          <p:cNvSpPr txBox="1"/>
          <p:nvPr/>
        </p:nvSpPr>
        <p:spPr>
          <a:xfrm>
            <a:off x="8656627" y="5765706"/>
            <a:ext cx="640942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3840 km    </a:t>
            </a:r>
          </a:p>
        </p:txBody>
      </p:sp>
      <p:sp>
        <p:nvSpPr>
          <p:cNvPr id="451" name="y [km]"/>
          <p:cNvSpPr txBox="1"/>
          <p:nvPr/>
        </p:nvSpPr>
        <p:spPr>
          <a:xfrm rot="16200000">
            <a:off x="1829513" y="4711472"/>
            <a:ext cx="351347" cy="135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y [km]</a:t>
            </a:r>
          </a:p>
        </p:txBody>
      </p:sp>
      <p:sp>
        <p:nvSpPr>
          <p:cNvPr id="452" name="Rectangle"/>
          <p:cNvSpPr/>
          <p:nvPr/>
        </p:nvSpPr>
        <p:spPr>
          <a:xfrm>
            <a:off x="6989661" y="3203320"/>
            <a:ext cx="2370483" cy="28248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456" name="Group"/>
          <p:cNvGrpSpPr/>
          <p:nvPr/>
        </p:nvGrpSpPr>
        <p:grpSpPr>
          <a:xfrm>
            <a:off x="9156159" y="1883036"/>
            <a:ext cx="1958086" cy="1762891"/>
            <a:chOff x="0" y="0"/>
            <a:chExt cx="1958084" cy="1762890"/>
          </a:xfrm>
        </p:grpSpPr>
        <p:pic>
          <p:nvPicPr>
            <p:cNvPr id="453" name="Google Shape;222;g92496edb27_0_24" descr="Google Shape;222;g92496edb27_0_24"/>
            <p:cNvPicPr>
              <a:picLocks noChangeAspect="1"/>
            </p:cNvPicPr>
            <p:nvPr/>
          </p:nvPicPr>
          <p:blipFill>
            <a:blip r:embed="rId8"/>
            <a:srcRect l="43374" t="41708" r="31153" b="23755"/>
            <a:stretch>
              <a:fillRect/>
            </a:stretch>
          </p:blipFill>
          <p:spPr>
            <a:xfrm>
              <a:off x="0" y="0"/>
              <a:ext cx="1958085" cy="17628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" name="Google Shape;248;g92496edb27_0_24"/>
            <p:cNvSpPr/>
            <p:nvPr/>
          </p:nvSpPr>
          <p:spPr>
            <a:xfrm>
              <a:off x="426139" y="657343"/>
              <a:ext cx="953809" cy="704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55" name="Google Shape;249;g92496edb27_0_24"/>
            <p:cNvSpPr txBox="1"/>
            <p:nvPr/>
          </p:nvSpPr>
          <p:spPr>
            <a:xfrm>
              <a:off x="453106" y="369725"/>
              <a:ext cx="899874" cy="374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>
                <a:defRPr b="1">
                  <a:solidFill>
                    <a:srgbClr val="0C343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~100km </a:t>
              </a:r>
            </a:p>
          </p:txBody>
        </p:sp>
      </p:grpSp>
      <p:grpSp>
        <p:nvGrpSpPr>
          <p:cNvPr id="459" name="Group"/>
          <p:cNvGrpSpPr/>
          <p:nvPr/>
        </p:nvGrpSpPr>
        <p:grpSpPr>
          <a:xfrm>
            <a:off x="10886218" y="341573"/>
            <a:ext cx="959422" cy="534646"/>
            <a:chOff x="0" y="0"/>
            <a:chExt cx="959421" cy="534645"/>
          </a:xfrm>
        </p:grpSpPr>
        <p:sp>
          <p:nvSpPr>
            <p:cNvPr id="457" name="Google Shape;485;p32"/>
            <p:cNvSpPr/>
            <p:nvPr/>
          </p:nvSpPr>
          <p:spPr>
            <a:xfrm>
              <a:off x="0" y="0"/>
              <a:ext cx="959422" cy="534646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458" name="Google Shape;488;p32" descr="Google Shape;488;p32"/>
            <p:cNvPicPr>
              <a:picLocks noChangeAspect="1"/>
            </p:cNvPicPr>
            <p:nvPr/>
          </p:nvPicPr>
          <p:blipFill>
            <a:blip r:embed="rId9"/>
            <a:srcRect l="25057" t="17446" r="22622" b="17710"/>
            <a:stretch>
              <a:fillRect/>
            </a:stretch>
          </p:blipFill>
          <p:spPr>
            <a:xfrm>
              <a:off x="228027" y="46567"/>
              <a:ext cx="503356" cy="441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0" name="Google Shape;133;p6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273616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132;p6"/>
          <p:cNvSpPr txBox="1">
            <a:spLocks noGrp="1"/>
          </p:cNvSpPr>
          <p:nvPr>
            <p:ph type="title"/>
          </p:nvPr>
        </p:nvSpPr>
        <p:spPr>
          <a:xfrm>
            <a:off x="66559" y="-147524"/>
            <a:ext cx="12135082" cy="132556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900"/>
            </a:lvl1pPr>
          </a:lstStyle>
          <a:p>
            <a:r>
              <a:t>Proof-of-Concept #2: Ocean turbulence parameterization</a:t>
            </a:r>
          </a:p>
        </p:txBody>
      </p:sp>
      <p:sp>
        <p:nvSpPr>
          <p:cNvPr id="463" name="Google Shape;138;p6"/>
          <p:cNvSpPr txBox="1"/>
          <p:nvPr/>
        </p:nvSpPr>
        <p:spPr>
          <a:xfrm>
            <a:off x="66559" y="1296295"/>
            <a:ext cx="1200808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8181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Ocean</a:t>
            </a:r>
            <a:r>
              <a:t> </a:t>
            </a:r>
            <a:r>
              <a:rPr b="1"/>
              <a:t>eddies: </a:t>
            </a:r>
            <a:r>
              <a:t>turbulent features 10-100 km, crucial heat and carbon uptake, sea level </a:t>
            </a:r>
          </a:p>
        </p:txBody>
      </p:sp>
      <p:grpSp>
        <p:nvGrpSpPr>
          <p:cNvPr id="469" name="Group"/>
          <p:cNvGrpSpPr/>
          <p:nvPr/>
        </p:nvGrpSpPr>
        <p:grpSpPr>
          <a:xfrm>
            <a:off x="1053868" y="1605561"/>
            <a:ext cx="6975428" cy="1762891"/>
            <a:chOff x="0" y="0"/>
            <a:chExt cx="6975426" cy="1762890"/>
          </a:xfrm>
        </p:grpSpPr>
        <p:pic>
          <p:nvPicPr>
            <p:cNvPr id="464" name="Fig1B.pdf" descr="Fig1B.pdf"/>
            <p:cNvPicPr>
              <a:picLocks noChangeAspect="1"/>
            </p:cNvPicPr>
            <p:nvPr/>
          </p:nvPicPr>
          <p:blipFill>
            <a:blip r:embed="rId3"/>
            <a:srcRect t="32386" r="82575" b="5152"/>
            <a:stretch>
              <a:fillRect/>
            </a:stretch>
          </p:blipFill>
          <p:spPr>
            <a:xfrm>
              <a:off x="0" y="0"/>
              <a:ext cx="1209342" cy="17628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Fig1B.pdf" descr="Fig1B.pdf"/>
            <p:cNvPicPr>
              <a:picLocks noChangeAspect="1"/>
            </p:cNvPicPr>
            <p:nvPr/>
          </p:nvPicPr>
          <p:blipFill>
            <a:blip r:embed="rId3"/>
            <a:srcRect l="87969" t="79286"/>
            <a:stretch>
              <a:fillRect/>
            </a:stretch>
          </p:blipFill>
          <p:spPr>
            <a:xfrm>
              <a:off x="5308699" y="537392"/>
              <a:ext cx="834940" cy="584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6" name="Google Shape;124;p5"/>
            <p:cNvSpPr/>
            <p:nvPr/>
          </p:nvSpPr>
          <p:spPr>
            <a:xfrm>
              <a:off x="1541248" y="598565"/>
              <a:ext cx="3575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lnSpc>
                  <a:spcPct val="168181"/>
                </a:lnSpc>
                <a:defRPr sz="1800" b="1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467" name="Google Shape;124;p5"/>
            <p:cNvSpPr/>
            <p:nvPr/>
          </p:nvSpPr>
          <p:spPr>
            <a:xfrm>
              <a:off x="4476998" y="505450"/>
              <a:ext cx="3575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lnSpc>
                  <a:spcPct val="168181"/>
                </a:lnSpc>
                <a:defRPr sz="1800" b="1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468" name="Google Shape;124;p5"/>
            <p:cNvSpPr/>
            <p:nvPr/>
          </p:nvSpPr>
          <p:spPr>
            <a:xfrm>
              <a:off x="6617842" y="505675"/>
              <a:ext cx="3575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lnSpc>
                  <a:spcPct val="168181"/>
                </a:lnSpc>
                <a:defRPr sz="1800" b="1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=</a:t>
              </a:r>
            </a:p>
          </p:txBody>
        </p:sp>
      </p:grpSp>
      <p:pic>
        <p:nvPicPr>
          <p:cNvPr id="470" name="Fig1C.pdf" descr="Fig1C.pdf"/>
          <p:cNvPicPr>
            <a:picLocks noChangeAspect="1"/>
          </p:cNvPicPr>
          <p:nvPr/>
        </p:nvPicPr>
        <p:blipFill>
          <a:blip r:embed="rId4"/>
          <a:srcRect l="71250" t="41861" r="9779" b="31997"/>
          <a:stretch>
            <a:fillRect/>
          </a:stretch>
        </p:blipFill>
        <p:spPr>
          <a:xfrm>
            <a:off x="7069386" y="3804718"/>
            <a:ext cx="1986496" cy="2053064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Google Shape;135;p6"/>
          <p:cNvSpPr txBox="1"/>
          <p:nvPr/>
        </p:nvSpPr>
        <p:spPr>
          <a:xfrm>
            <a:off x="520209" y="6442828"/>
            <a:ext cx="765763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Bolton &amp; </a:t>
            </a:r>
            <a:r>
              <a:rPr u="sng"/>
              <a:t>Zanna</a:t>
            </a:r>
            <a:r>
              <a:t>, JAMES 2019; </a:t>
            </a:r>
            <a:r>
              <a:rPr u="sng"/>
              <a:t>Zanna</a:t>
            </a:r>
            <a:r>
              <a:t> &amp; Bolton, GRL 2020</a:t>
            </a:r>
          </a:p>
        </p:txBody>
      </p:sp>
      <p:sp>
        <p:nvSpPr>
          <p:cNvPr id="472" name="Google Shape;135;p6"/>
          <p:cNvSpPr txBox="1"/>
          <p:nvPr/>
        </p:nvSpPr>
        <p:spPr>
          <a:xfrm>
            <a:off x="2580735" y="3203320"/>
            <a:ext cx="19438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high-res</a:t>
            </a:r>
          </a:p>
        </p:txBody>
      </p:sp>
      <p:grpSp>
        <p:nvGrpSpPr>
          <p:cNvPr id="481" name="Group"/>
          <p:cNvGrpSpPr/>
          <p:nvPr/>
        </p:nvGrpSpPr>
        <p:grpSpPr>
          <a:xfrm>
            <a:off x="-8364" y="3830118"/>
            <a:ext cx="9233873" cy="2187645"/>
            <a:chOff x="0" y="0"/>
            <a:chExt cx="9233871" cy="2187644"/>
          </a:xfrm>
        </p:grpSpPr>
        <p:pic>
          <p:nvPicPr>
            <p:cNvPr id="473" name="Fig1C.pdf" descr="Fig1C.pdf"/>
            <p:cNvPicPr>
              <a:picLocks noChangeAspect="1"/>
            </p:cNvPicPr>
            <p:nvPr/>
          </p:nvPicPr>
          <p:blipFill>
            <a:blip r:embed="rId4"/>
            <a:srcRect t="42195" r="75403" b="31663"/>
            <a:stretch>
              <a:fillRect/>
            </a:stretch>
          </p:blipFill>
          <p:spPr>
            <a:xfrm>
              <a:off x="2095755" y="0"/>
              <a:ext cx="2584063" cy="2059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prognostic_KE_pdfs_C.png" descr="prognostic_KE_pdfs_C.png"/>
            <p:cNvPicPr>
              <a:picLocks noChangeAspect="1"/>
            </p:cNvPicPr>
            <p:nvPr/>
          </p:nvPicPr>
          <p:blipFill>
            <a:blip r:embed="rId5"/>
            <a:srcRect t="4283" r="89144" b="50605"/>
            <a:stretch>
              <a:fillRect/>
            </a:stretch>
          </p:blipFill>
          <p:spPr>
            <a:xfrm>
              <a:off x="2179425" y="43390"/>
              <a:ext cx="527939" cy="2139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" name="prognostic_KE_pdfs_C.png" descr="prognostic_KE_pdfs_C.png"/>
            <p:cNvPicPr>
              <a:picLocks noChangeAspect="1"/>
            </p:cNvPicPr>
            <p:nvPr/>
          </p:nvPicPr>
          <p:blipFill>
            <a:blip r:embed="rId5"/>
            <a:srcRect l="9321" t="43676" r="47962" b="50605"/>
            <a:stretch>
              <a:fillRect/>
            </a:stretch>
          </p:blipFill>
          <p:spPr>
            <a:xfrm>
              <a:off x="2629715" y="1905829"/>
              <a:ext cx="2077333" cy="27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79" name="Group"/>
            <p:cNvGrpSpPr/>
            <p:nvPr/>
          </p:nvGrpSpPr>
          <p:grpSpPr>
            <a:xfrm>
              <a:off x="4831669" y="52"/>
              <a:ext cx="4402203" cy="2187593"/>
              <a:chOff x="0" y="0"/>
              <a:chExt cx="4402202" cy="2187592"/>
            </a:xfrm>
          </p:grpSpPr>
          <p:pic>
            <p:nvPicPr>
              <p:cNvPr id="476" name="Fig1C.pdf" descr="Fig1C.pdf"/>
              <p:cNvPicPr>
                <a:picLocks noChangeAspect="1"/>
              </p:cNvPicPr>
              <p:nvPr/>
            </p:nvPicPr>
            <p:blipFill>
              <a:blip r:embed="rId4"/>
              <a:srcRect l="29195" t="42195" r="50199" b="31663"/>
              <a:stretch>
                <a:fillRect/>
              </a:stretch>
            </p:blipFill>
            <p:spPr>
              <a:xfrm>
                <a:off x="0" y="0"/>
                <a:ext cx="2156207" cy="2051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7" name="prognostic_KE_pdfs_C.png" descr="prognostic_KE_pdfs_C.png"/>
              <p:cNvPicPr>
                <a:picLocks noChangeAspect="1"/>
              </p:cNvPicPr>
              <p:nvPr/>
            </p:nvPicPr>
            <p:blipFill>
              <a:blip r:embed="rId5"/>
              <a:srcRect l="9321" t="43676" r="47962" b="50605"/>
              <a:stretch>
                <a:fillRect/>
              </a:stretch>
            </p:blipFill>
            <p:spPr>
              <a:xfrm>
                <a:off x="81711" y="1911648"/>
                <a:ext cx="2114015" cy="2759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8" name="prognostic_KE_pdfs_C.png" descr="prognostic_KE_pdfs_C.png"/>
              <p:cNvPicPr>
                <a:picLocks noChangeAspect="1"/>
              </p:cNvPicPr>
              <p:nvPr/>
            </p:nvPicPr>
            <p:blipFill>
              <a:blip r:embed="rId5"/>
              <a:srcRect l="9321" t="43676" r="47962" b="50605"/>
              <a:stretch>
                <a:fillRect/>
              </a:stretch>
            </p:blipFill>
            <p:spPr>
              <a:xfrm>
                <a:off x="2288187" y="1911648"/>
                <a:ext cx="2114016" cy="2759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0" name="Google Shape;135;p6"/>
            <p:cNvSpPr/>
            <p:nvPr/>
          </p:nvSpPr>
          <p:spPr>
            <a:xfrm>
              <a:off x="0" y="1142861"/>
              <a:ext cx="194389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10000"/>
                </a:lnSpc>
                <a:defRPr sz="16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zonal velocity</a:t>
              </a:r>
            </a:p>
          </p:txBody>
        </p:sp>
      </p:grpSp>
      <p:sp>
        <p:nvSpPr>
          <p:cNvPr id="482" name="Google Shape;135;p6"/>
          <p:cNvSpPr txBox="1"/>
          <p:nvPr/>
        </p:nvSpPr>
        <p:spPr>
          <a:xfrm>
            <a:off x="7271887" y="3203320"/>
            <a:ext cx="2148449" cy="5867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coarse-res + neural network</a:t>
            </a:r>
          </a:p>
        </p:txBody>
      </p:sp>
      <p:grpSp>
        <p:nvGrpSpPr>
          <p:cNvPr id="489" name="Group"/>
          <p:cNvGrpSpPr/>
          <p:nvPr/>
        </p:nvGrpSpPr>
        <p:grpSpPr>
          <a:xfrm>
            <a:off x="3363148" y="1849597"/>
            <a:ext cx="1742101" cy="970802"/>
            <a:chOff x="0" y="0"/>
            <a:chExt cx="1742100" cy="970800"/>
          </a:xfrm>
        </p:grpSpPr>
        <p:sp>
          <p:nvSpPr>
            <p:cNvPr id="487" name="Google Shape;485;p32"/>
            <p:cNvSpPr/>
            <p:nvPr/>
          </p:nvSpPr>
          <p:spPr>
            <a:xfrm>
              <a:off x="0" y="0"/>
              <a:ext cx="1742101" cy="970801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488" name="Google Shape;488;p32" descr="Google Shape;488;p32"/>
            <p:cNvPicPr>
              <a:picLocks noChangeAspect="1"/>
            </p:cNvPicPr>
            <p:nvPr/>
          </p:nvPicPr>
          <p:blipFill>
            <a:blip r:embed="rId6"/>
            <a:srcRect l="25058" t="17446" r="22622" b="17711"/>
            <a:stretch>
              <a:fillRect/>
            </a:stretch>
          </p:blipFill>
          <p:spPr>
            <a:xfrm>
              <a:off x="414048" y="84556"/>
              <a:ext cx="913984" cy="8015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90" name="Image" descr="Image"/>
          <p:cNvPicPr>
            <a:picLocks noChangeAspect="1"/>
          </p:cNvPicPr>
          <p:nvPr/>
        </p:nvPicPr>
        <p:blipFill>
          <a:blip r:embed="rId7"/>
          <a:srcRect r="3727" b="4633"/>
          <a:stretch>
            <a:fillRect/>
          </a:stretch>
        </p:blipFill>
        <p:spPr>
          <a:xfrm>
            <a:off x="7082397" y="3753918"/>
            <a:ext cx="1937570" cy="1985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8"/>
          <a:srcRect t="9202"/>
          <a:stretch>
            <a:fillRect/>
          </a:stretch>
        </p:blipFill>
        <p:spPr>
          <a:xfrm>
            <a:off x="4896125" y="3881940"/>
            <a:ext cx="2021938" cy="1897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9839" y="3817418"/>
            <a:ext cx="1958086" cy="1932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10"/>
          <a:srcRect t="12426"/>
          <a:stretch>
            <a:fillRect/>
          </a:stretch>
        </p:blipFill>
        <p:spPr>
          <a:xfrm>
            <a:off x="205802" y="4134135"/>
            <a:ext cx="1513621" cy="758296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Google Shape;135;p6"/>
          <p:cNvSpPr txBox="1"/>
          <p:nvPr/>
        </p:nvSpPr>
        <p:spPr>
          <a:xfrm>
            <a:off x="5767413" y="1821574"/>
            <a:ext cx="1943895" cy="40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10000"/>
              </a:lnSpc>
              <a:defRPr sz="1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within the NN architecture</a:t>
            </a:r>
          </a:p>
        </p:txBody>
      </p:sp>
      <p:sp>
        <p:nvSpPr>
          <p:cNvPr id="495" name="Google Shape;135;p6"/>
          <p:cNvSpPr txBox="1"/>
          <p:nvPr/>
        </p:nvSpPr>
        <p:spPr>
          <a:xfrm>
            <a:off x="4996376" y="2895980"/>
            <a:ext cx="2022079" cy="894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coarse-res + conventional parameterization</a:t>
            </a:r>
          </a:p>
        </p:txBody>
      </p:sp>
      <p:sp>
        <p:nvSpPr>
          <p:cNvPr id="496" name="3840 km"/>
          <p:cNvSpPr txBox="1"/>
          <p:nvPr/>
        </p:nvSpPr>
        <p:spPr>
          <a:xfrm>
            <a:off x="2162110" y="3836000"/>
            <a:ext cx="499803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3840 km</a:t>
            </a:r>
          </a:p>
        </p:txBody>
      </p:sp>
      <p:sp>
        <p:nvSpPr>
          <p:cNvPr id="497" name="2880 km"/>
          <p:cNvSpPr txBox="1"/>
          <p:nvPr/>
        </p:nvSpPr>
        <p:spPr>
          <a:xfrm>
            <a:off x="2075300" y="4248517"/>
            <a:ext cx="597223" cy="1728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2880 km</a:t>
            </a:r>
          </a:p>
        </p:txBody>
      </p:sp>
      <p:sp>
        <p:nvSpPr>
          <p:cNvPr id="498" name="960 km"/>
          <p:cNvSpPr txBox="1"/>
          <p:nvPr/>
        </p:nvSpPr>
        <p:spPr>
          <a:xfrm>
            <a:off x="2155779" y="5187128"/>
            <a:ext cx="512466" cy="3506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960 km</a:t>
            </a:r>
          </a:p>
        </p:txBody>
      </p:sp>
      <p:sp>
        <p:nvSpPr>
          <p:cNvPr id="499" name="0 km"/>
          <p:cNvSpPr txBox="1"/>
          <p:nvPr/>
        </p:nvSpPr>
        <p:spPr>
          <a:xfrm>
            <a:off x="2380061" y="5602855"/>
            <a:ext cx="287909" cy="27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0 km</a:t>
            </a:r>
          </a:p>
        </p:txBody>
      </p:sp>
      <p:sp>
        <p:nvSpPr>
          <p:cNvPr id="500" name="9600 km…"/>
          <p:cNvSpPr txBox="1"/>
          <p:nvPr/>
        </p:nvSpPr>
        <p:spPr>
          <a:xfrm>
            <a:off x="2806329" y="5729855"/>
            <a:ext cx="664568" cy="3506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200">
                <a:solidFill>
                  <a:srgbClr val="FFFFFF"/>
                </a:solidFill>
              </a:defRPr>
            </a:pPr>
            <a:r>
              <a:t>9600 km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t> kms []km</a:t>
            </a:r>
          </a:p>
        </p:txBody>
      </p:sp>
      <p:sp>
        <p:nvSpPr>
          <p:cNvPr id="501" name="3840 km"/>
          <p:cNvSpPr txBox="1"/>
          <p:nvPr/>
        </p:nvSpPr>
        <p:spPr>
          <a:xfrm>
            <a:off x="4230270" y="5780655"/>
            <a:ext cx="499803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3840 km</a:t>
            </a:r>
          </a:p>
        </p:txBody>
      </p:sp>
      <p:sp>
        <p:nvSpPr>
          <p:cNvPr id="502" name="1920 km"/>
          <p:cNvSpPr txBox="1"/>
          <p:nvPr/>
        </p:nvSpPr>
        <p:spPr>
          <a:xfrm>
            <a:off x="3368370" y="5780240"/>
            <a:ext cx="852650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1920 km          </a:t>
            </a:r>
          </a:p>
        </p:txBody>
      </p:sp>
      <p:sp>
        <p:nvSpPr>
          <p:cNvPr id="503" name="1920 km"/>
          <p:cNvSpPr txBox="1"/>
          <p:nvPr/>
        </p:nvSpPr>
        <p:spPr>
          <a:xfrm>
            <a:off x="2163888" y="4552722"/>
            <a:ext cx="499803" cy="4530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200"/>
            </a:pPr>
            <a:endParaRPr/>
          </a:p>
          <a:p>
            <a:pPr>
              <a:defRPr sz="1000"/>
            </a:pPr>
            <a:r>
              <a:t>1920 km</a:t>
            </a:r>
          </a:p>
        </p:txBody>
      </p:sp>
      <p:sp>
        <p:nvSpPr>
          <p:cNvPr id="504" name="0 km"/>
          <p:cNvSpPr txBox="1"/>
          <p:nvPr/>
        </p:nvSpPr>
        <p:spPr>
          <a:xfrm>
            <a:off x="2656040" y="5767540"/>
            <a:ext cx="287909" cy="27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0 km</a:t>
            </a:r>
          </a:p>
        </p:txBody>
      </p:sp>
      <p:sp>
        <p:nvSpPr>
          <p:cNvPr id="505" name="x [km]"/>
          <p:cNvSpPr txBox="1"/>
          <p:nvPr/>
        </p:nvSpPr>
        <p:spPr>
          <a:xfrm>
            <a:off x="3470851" y="5911749"/>
            <a:ext cx="351347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x [km]</a:t>
            </a:r>
          </a:p>
        </p:txBody>
      </p:sp>
      <p:sp>
        <p:nvSpPr>
          <p:cNvPr id="506" name="x [km]"/>
          <p:cNvSpPr txBox="1"/>
          <p:nvPr/>
        </p:nvSpPr>
        <p:spPr>
          <a:xfrm>
            <a:off x="5774534" y="5905162"/>
            <a:ext cx="351347" cy="135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x [km]</a:t>
            </a:r>
          </a:p>
        </p:txBody>
      </p:sp>
      <p:sp>
        <p:nvSpPr>
          <p:cNvPr id="507" name="x [km]"/>
          <p:cNvSpPr txBox="1"/>
          <p:nvPr/>
        </p:nvSpPr>
        <p:spPr>
          <a:xfrm>
            <a:off x="7951216" y="5879762"/>
            <a:ext cx="351347" cy="135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x [km]</a:t>
            </a:r>
          </a:p>
        </p:txBody>
      </p:sp>
      <p:sp>
        <p:nvSpPr>
          <p:cNvPr id="508" name="1920 km"/>
          <p:cNvSpPr txBox="1"/>
          <p:nvPr/>
        </p:nvSpPr>
        <p:spPr>
          <a:xfrm>
            <a:off x="5290379" y="5765291"/>
            <a:ext cx="1170211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         1920 km          </a:t>
            </a:r>
          </a:p>
        </p:txBody>
      </p:sp>
      <p:sp>
        <p:nvSpPr>
          <p:cNvPr id="509" name="0 km"/>
          <p:cNvSpPr txBox="1"/>
          <p:nvPr/>
        </p:nvSpPr>
        <p:spPr>
          <a:xfrm>
            <a:off x="4832049" y="5752591"/>
            <a:ext cx="287909" cy="27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0 km</a:t>
            </a:r>
          </a:p>
        </p:txBody>
      </p:sp>
      <p:sp>
        <p:nvSpPr>
          <p:cNvPr id="510" name="3840 km"/>
          <p:cNvSpPr txBox="1"/>
          <p:nvPr/>
        </p:nvSpPr>
        <p:spPr>
          <a:xfrm>
            <a:off x="6406278" y="5765706"/>
            <a:ext cx="640942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3840 km    </a:t>
            </a:r>
          </a:p>
        </p:txBody>
      </p:sp>
      <p:sp>
        <p:nvSpPr>
          <p:cNvPr id="511" name="1920 km"/>
          <p:cNvSpPr txBox="1"/>
          <p:nvPr/>
        </p:nvSpPr>
        <p:spPr>
          <a:xfrm>
            <a:off x="7540727" y="5765291"/>
            <a:ext cx="1170212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         1920 km          </a:t>
            </a:r>
          </a:p>
        </p:txBody>
      </p:sp>
      <p:sp>
        <p:nvSpPr>
          <p:cNvPr id="512" name="0 km"/>
          <p:cNvSpPr txBox="1"/>
          <p:nvPr/>
        </p:nvSpPr>
        <p:spPr>
          <a:xfrm>
            <a:off x="7082397" y="5752591"/>
            <a:ext cx="287909" cy="2752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0 km</a:t>
            </a:r>
          </a:p>
        </p:txBody>
      </p:sp>
      <p:sp>
        <p:nvSpPr>
          <p:cNvPr id="513" name="3840 km"/>
          <p:cNvSpPr txBox="1"/>
          <p:nvPr/>
        </p:nvSpPr>
        <p:spPr>
          <a:xfrm>
            <a:off x="8656627" y="5765706"/>
            <a:ext cx="640942" cy="1355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3840 km    </a:t>
            </a:r>
          </a:p>
        </p:txBody>
      </p:sp>
      <p:sp>
        <p:nvSpPr>
          <p:cNvPr id="514" name="y [km]"/>
          <p:cNvSpPr txBox="1"/>
          <p:nvPr/>
        </p:nvSpPr>
        <p:spPr>
          <a:xfrm rot="16200000">
            <a:off x="1829513" y="4711472"/>
            <a:ext cx="351347" cy="135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000"/>
            </a:lvl1pPr>
          </a:lstStyle>
          <a:p>
            <a:r>
              <a:t>y [km]</a:t>
            </a:r>
          </a:p>
        </p:txBody>
      </p:sp>
      <p:grpSp>
        <p:nvGrpSpPr>
          <p:cNvPr id="517" name="Group"/>
          <p:cNvGrpSpPr/>
          <p:nvPr/>
        </p:nvGrpSpPr>
        <p:grpSpPr>
          <a:xfrm>
            <a:off x="10886218" y="341573"/>
            <a:ext cx="959422" cy="534646"/>
            <a:chOff x="0" y="0"/>
            <a:chExt cx="959421" cy="534645"/>
          </a:xfrm>
        </p:grpSpPr>
        <p:sp>
          <p:nvSpPr>
            <p:cNvPr id="515" name="Google Shape;485;p32"/>
            <p:cNvSpPr/>
            <p:nvPr/>
          </p:nvSpPr>
          <p:spPr>
            <a:xfrm>
              <a:off x="0" y="0"/>
              <a:ext cx="959422" cy="534646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516" name="Google Shape;488;p32" descr="Google Shape;488;p32"/>
            <p:cNvPicPr>
              <a:picLocks noChangeAspect="1"/>
            </p:cNvPicPr>
            <p:nvPr/>
          </p:nvPicPr>
          <p:blipFill>
            <a:blip r:embed="rId6"/>
            <a:srcRect l="25057" t="17446" r="22622" b="17710"/>
            <a:stretch>
              <a:fillRect/>
            </a:stretch>
          </p:blipFill>
          <p:spPr>
            <a:xfrm>
              <a:off x="228027" y="46567"/>
              <a:ext cx="503356" cy="441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8" name="Google Shape;133;p6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273616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59" name="Group">
            <a:extLst>
              <a:ext uri="{FF2B5EF4-FFF2-40B4-BE49-F238E27FC236}">
                <a16:creationId xmlns:a16="http://schemas.microsoft.com/office/drawing/2014/main" id="{EB5B46C1-4312-4D46-8BF0-ACB0C7FD36C8}"/>
              </a:ext>
            </a:extLst>
          </p:cNvPr>
          <p:cNvGrpSpPr/>
          <p:nvPr/>
        </p:nvGrpSpPr>
        <p:grpSpPr>
          <a:xfrm>
            <a:off x="9156159" y="1883036"/>
            <a:ext cx="1958086" cy="1762891"/>
            <a:chOff x="0" y="0"/>
            <a:chExt cx="1958084" cy="1762890"/>
          </a:xfrm>
        </p:grpSpPr>
        <p:pic>
          <p:nvPicPr>
            <p:cNvPr id="60" name="Google Shape;222;g92496edb27_0_24" descr="Google Shape;222;g92496edb27_0_24">
              <a:extLst>
                <a:ext uri="{FF2B5EF4-FFF2-40B4-BE49-F238E27FC236}">
                  <a16:creationId xmlns:a16="http://schemas.microsoft.com/office/drawing/2014/main" id="{13935FF5-CCB3-E645-9960-3D16F05F6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43374" t="41708" r="31153" b="23755"/>
            <a:stretch>
              <a:fillRect/>
            </a:stretch>
          </p:blipFill>
          <p:spPr>
            <a:xfrm>
              <a:off x="0" y="0"/>
              <a:ext cx="1958085" cy="17628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" name="Google Shape;248;g92496edb27_0_24">
              <a:extLst>
                <a:ext uri="{FF2B5EF4-FFF2-40B4-BE49-F238E27FC236}">
                  <a16:creationId xmlns:a16="http://schemas.microsoft.com/office/drawing/2014/main" id="{84AB4183-8341-584D-8783-C0AF01EFFAF3}"/>
                </a:ext>
              </a:extLst>
            </p:cNvPr>
            <p:cNvSpPr/>
            <p:nvPr/>
          </p:nvSpPr>
          <p:spPr>
            <a:xfrm>
              <a:off x="426139" y="657343"/>
              <a:ext cx="953809" cy="704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2" name="Google Shape;249;g92496edb27_0_24">
              <a:extLst>
                <a:ext uri="{FF2B5EF4-FFF2-40B4-BE49-F238E27FC236}">
                  <a16:creationId xmlns:a16="http://schemas.microsoft.com/office/drawing/2014/main" id="{9AB595C5-D096-0042-936F-2894D0D7A0FA}"/>
                </a:ext>
              </a:extLst>
            </p:cNvPr>
            <p:cNvSpPr txBox="1"/>
            <p:nvPr/>
          </p:nvSpPr>
          <p:spPr>
            <a:xfrm>
              <a:off x="453106" y="369725"/>
              <a:ext cx="899874" cy="374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>
                <a:defRPr b="1">
                  <a:solidFill>
                    <a:srgbClr val="0C343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~100km </a:t>
              </a:r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5;p33"/>
          <p:cNvSpPr txBox="1">
            <a:spLocks noGrp="1"/>
          </p:cNvSpPr>
          <p:nvPr>
            <p:ph type="title"/>
          </p:nvPr>
        </p:nvSpPr>
        <p:spPr>
          <a:xfrm>
            <a:off x="49455" y="74306"/>
            <a:ext cx="10515601" cy="779464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r>
              <a:t>LEAPing forward: Promise &amp; Challenges</a:t>
            </a:r>
          </a:p>
        </p:txBody>
      </p:sp>
      <p:grpSp>
        <p:nvGrpSpPr>
          <p:cNvPr id="543" name="Group"/>
          <p:cNvGrpSpPr/>
          <p:nvPr/>
        </p:nvGrpSpPr>
        <p:grpSpPr>
          <a:xfrm>
            <a:off x="109263" y="1077202"/>
            <a:ext cx="3640841" cy="4703596"/>
            <a:chOff x="0" y="0"/>
            <a:chExt cx="3640839" cy="4703594"/>
          </a:xfrm>
        </p:grpSpPr>
        <p:grpSp>
          <p:nvGrpSpPr>
            <p:cNvPr id="541" name="Group"/>
            <p:cNvGrpSpPr/>
            <p:nvPr/>
          </p:nvGrpSpPr>
          <p:grpSpPr>
            <a:xfrm>
              <a:off x="30514" y="554866"/>
              <a:ext cx="3610326" cy="4148729"/>
              <a:chOff x="0" y="0"/>
              <a:chExt cx="3610325" cy="4148727"/>
            </a:xfrm>
          </p:grpSpPr>
          <p:grpSp>
            <p:nvGrpSpPr>
              <p:cNvPr id="536" name="Google Shape;234;g92496edb27_0_24"/>
              <p:cNvGrpSpPr/>
              <p:nvPr/>
            </p:nvGrpSpPr>
            <p:grpSpPr>
              <a:xfrm>
                <a:off x="10450" y="-1"/>
                <a:ext cx="3599876" cy="1682667"/>
                <a:chOff x="0" y="0"/>
                <a:chExt cx="3599874" cy="1682665"/>
              </a:xfrm>
            </p:grpSpPr>
            <p:pic>
              <p:nvPicPr>
                <p:cNvPr id="523" name="Google Shape;235;g92496edb27_0_24" descr="Google Shape;235;g92496edb27_0_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2701061" cy="166445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533" name="Google Shape;236;g92496edb27_0_24"/>
                <p:cNvGrpSpPr/>
                <p:nvPr/>
              </p:nvGrpSpPr>
              <p:grpSpPr>
                <a:xfrm>
                  <a:off x="417999" y="615383"/>
                  <a:ext cx="1741607" cy="647127"/>
                  <a:chOff x="0" y="0"/>
                  <a:chExt cx="1741606" cy="647126"/>
                </a:xfrm>
              </p:grpSpPr>
              <p:sp>
                <p:nvSpPr>
                  <p:cNvPr id="524" name="Google Shape;237;g92496edb27_0_24"/>
                  <p:cNvSpPr/>
                  <p:nvPr/>
                </p:nvSpPr>
                <p:spPr>
                  <a:xfrm flipV="1">
                    <a:off x="8165" y="1375"/>
                    <a:ext cx="618664" cy="261377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25" name="Google Shape;238;g92496edb27_0_24"/>
                  <p:cNvSpPr/>
                  <p:nvPr/>
                </p:nvSpPr>
                <p:spPr>
                  <a:xfrm flipV="1">
                    <a:off x="5937" y="264306"/>
                    <a:ext cx="1117391" cy="3466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26" name="Google Shape;239;g92496edb27_0_24"/>
                  <p:cNvSpPr/>
                  <p:nvPr/>
                </p:nvSpPr>
                <p:spPr>
                  <a:xfrm flipV="1">
                    <a:off x="-1" y="643661"/>
                    <a:ext cx="1117392" cy="3466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27" name="Google Shape;240;g92496edb27_0_24"/>
                  <p:cNvSpPr/>
                  <p:nvPr/>
                </p:nvSpPr>
                <p:spPr>
                  <a:xfrm flipH="1">
                    <a:off x="4428" y="266054"/>
                    <a:ext cx="1510" cy="37983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28" name="Google Shape;241;g92496edb27_0_24"/>
                  <p:cNvSpPr/>
                  <p:nvPr/>
                </p:nvSpPr>
                <p:spPr>
                  <a:xfrm flipV="1">
                    <a:off x="1117390" y="4678"/>
                    <a:ext cx="618664" cy="261377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29" name="Google Shape;242;g92496edb27_0_24"/>
                  <p:cNvSpPr/>
                  <p:nvPr/>
                </p:nvSpPr>
                <p:spPr>
                  <a:xfrm flipV="1">
                    <a:off x="624216" y="0"/>
                    <a:ext cx="1117391" cy="3467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30" name="Google Shape;243;g92496edb27_0_24"/>
                  <p:cNvSpPr/>
                  <p:nvPr/>
                </p:nvSpPr>
                <p:spPr>
                  <a:xfrm flipV="1">
                    <a:off x="1113919" y="383805"/>
                    <a:ext cx="618664" cy="261377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31" name="Google Shape;244;g92496edb27_0_24"/>
                  <p:cNvSpPr/>
                  <p:nvPr/>
                </p:nvSpPr>
                <p:spPr>
                  <a:xfrm flipH="1">
                    <a:off x="1119735" y="266054"/>
                    <a:ext cx="3594" cy="378824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32" name="Google Shape;245;g92496edb27_0_24"/>
                  <p:cNvSpPr/>
                  <p:nvPr/>
                </p:nvSpPr>
                <p:spPr>
                  <a:xfrm flipH="1">
                    <a:off x="1735332" y="1077"/>
                    <a:ext cx="1749" cy="386377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endParaRPr/>
                  </a:p>
                </p:txBody>
              </p:sp>
            </p:grpSp>
            <p:sp>
              <p:nvSpPr>
                <p:cNvPr id="534" name="Google Shape;246;g92496edb27_0_24"/>
                <p:cNvSpPr txBox="1"/>
                <p:nvPr/>
              </p:nvSpPr>
              <p:spPr>
                <a:xfrm>
                  <a:off x="662428" y="147291"/>
                  <a:ext cx="2937447" cy="78630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699" tIns="45699" rIns="45699" bIns="45699" numCol="1" anchor="t">
                  <a:noAutofit/>
                </a:bodyPr>
                <a:lstStyle>
                  <a:lvl1pPr>
                    <a:defRPr b="1">
                      <a:solidFill>
                        <a:srgbClr val="0C343D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t>~100km </a:t>
                  </a:r>
                </a:p>
              </p:txBody>
            </p:sp>
            <p:sp>
              <p:nvSpPr>
                <p:cNvPr id="535" name="Google Shape;247;g92496edb27_0_24"/>
                <p:cNvSpPr txBox="1"/>
                <p:nvPr/>
              </p:nvSpPr>
              <p:spPr>
                <a:xfrm>
                  <a:off x="2107998" y="1496614"/>
                  <a:ext cx="547842" cy="18605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699" tIns="45699" rIns="45699" bIns="45699" numCol="1" anchor="t">
                  <a:noAutofit/>
                </a:bodyPr>
                <a:lstStyle>
                  <a:lvl1pPr>
                    <a:defRPr sz="1000">
                      <a:solidFill>
                        <a:srgbClr val="3F3F3F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t>ISS view</a:t>
                  </a:r>
                </a:p>
              </p:txBody>
            </p:sp>
          </p:grpSp>
          <p:grpSp>
            <p:nvGrpSpPr>
              <p:cNvPr id="540" name="Group"/>
              <p:cNvGrpSpPr/>
              <p:nvPr/>
            </p:nvGrpSpPr>
            <p:grpSpPr>
              <a:xfrm>
                <a:off x="0" y="1682024"/>
                <a:ext cx="2739826" cy="2466704"/>
                <a:chOff x="0" y="0"/>
                <a:chExt cx="2739825" cy="2466702"/>
              </a:xfrm>
            </p:grpSpPr>
            <p:pic>
              <p:nvPicPr>
                <p:cNvPr id="537" name="Google Shape;222;g92496edb27_0_24" descr="Google Shape;222;g92496edb27_0_24"/>
                <p:cNvPicPr>
                  <a:picLocks noChangeAspect="1"/>
                </p:cNvPicPr>
                <p:nvPr/>
              </p:nvPicPr>
              <p:blipFill>
                <a:blip r:embed="rId3"/>
                <a:srcRect l="43374" t="41708" r="31153" b="23755"/>
                <a:stretch>
                  <a:fillRect/>
                </a:stretch>
              </p:blipFill>
              <p:spPr>
                <a:xfrm>
                  <a:off x="0" y="0"/>
                  <a:ext cx="2739826" cy="24667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38" name="Google Shape;248;g92496edb27_0_24"/>
                <p:cNvSpPr/>
                <p:nvPr/>
              </p:nvSpPr>
              <p:spPr>
                <a:xfrm>
                  <a:off x="596270" y="919779"/>
                  <a:ext cx="1334604" cy="9855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9" name="Google Shape;249;g92496edb27_0_24"/>
                <p:cNvSpPr txBox="1"/>
                <p:nvPr/>
              </p:nvSpPr>
              <p:spPr>
                <a:xfrm>
                  <a:off x="551204" y="377323"/>
                  <a:ext cx="1424736" cy="584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699" tIns="45699" rIns="45699" bIns="45699" numCol="1" anchor="t">
                  <a:noAutofit/>
                </a:bodyPr>
                <a:lstStyle>
                  <a:lvl1pPr>
                    <a:defRPr b="1">
                      <a:solidFill>
                        <a:srgbClr val="0C343D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r>
                    <a:t>~100km </a:t>
                  </a:r>
                </a:p>
              </p:txBody>
            </p:sp>
          </p:grpSp>
        </p:grpSp>
        <p:sp>
          <p:nvSpPr>
            <p:cNvPr id="542" name="Exciting proof-of-concepts"/>
            <p:cNvSpPr txBox="1"/>
            <p:nvPr/>
          </p:nvSpPr>
          <p:spPr>
            <a:xfrm>
              <a:off x="0" y="0"/>
              <a:ext cx="2262303" cy="497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600" b="1"/>
              </a:lvl1pPr>
            </a:lstStyle>
            <a:p>
              <a:r>
                <a:t>Exciting proof-of-concepts</a:t>
              </a:r>
            </a:p>
          </p:txBody>
        </p:sp>
      </p:grpSp>
      <p:grpSp>
        <p:nvGrpSpPr>
          <p:cNvPr id="553" name="Group"/>
          <p:cNvGrpSpPr/>
          <p:nvPr/>
        </p:nvGrpSpPr>
        <p:grpSpPr>
          <a:xfrm>
            <a:off x="3348306" y="1610891"/>
            <a:ext cx="8785594" cy="3636218"/>
            <a:chOff x="0" y="0"/>
            <a:chExt cx="8785593" cy="3636216"/>
          </a:xfrm>
        </p:grpSpPr>
        <p:grpSp>
          <p:nvGrpSpPr>
            <p:cNvPr id="547" name="Group"/>
            <p:cNvGrpSpPr/>
            <p:nvPr/>
          </p:nvGrpSpPr>
          <p:grpSpPr>
            <a:xfrm>
              <a:off x="4928063" y="-1"/>
              <a:ext cx="3080112" cy="2639351"/>
              <a:chOff x="0" y="0"/>
              <a:chExt cx="3080111" cy="2639349"/>
            </a:xfrm>
          </p:grpSpPr>
          <p:sp>
            <p:nvSpPr>
              <p:cNvPr id="544" name="Google Shape;528;p33"/>
              <p:cNvSpPr/>
              <p:nvPr/>
            </p:nvSpPr>
            <p:spPr>
              <a:xfrm>
                <a:off x="0" y="544163"/>
                <a:ext cx="3080112" cy="1716419"/>
              </a:xfrm>
              <a:prstGeom prst="roundRect">
                <a:avLst>
                  <a:gd name="adj" fmla="val 1767"/>
                </a:avLst>
              </a:prstGeom>
              <a:noFill/>
              <a:ln w="19050" cap="flat">
                <a:solidFill>
                  <a:srgbClr val="000000"/>
                </a:solidFill>
                <a:prstDash val="dot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600" b="1">
                    <a:solidFill>
                      <a:srgbClr val="44546A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545" name="Google Shape;529;p33"/>
              <p:cNvSpPr txBox="1"/>
              <p:nvPr/>
            </p:nvSpPr>
            <p:spPr>
              <a:xfrm>
                <a:off x="357309" y="0"/>
                <a:ext cx="2522849" cy="5105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b="1"/>
                </a:lvl1pPr>
              </a:lstStyle>
              <a:p>
                <a:r>
                  <a:t>New algorithms</a:t>
                </a:r>
              </a:p>
            </p:txBody>
          </p:sp>
          <p:pic>
            <p:nvPicPr>
              <p:cNvPr id="546" name="Google Shape;530;p33" descr="Google Shape;530;p3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03921" y="101222"/>
                <a:ext cx="2538128" cy="2538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1" name="Group"/>
            <p:cNvGrpSpPr/>
            <p:nvPr/>
          </p:nvGrpSpPr>
          <p:grpSpPr>
            <a:xfrm>
              <a:off x="0" y="58756"/>
              <a:ext cx="3661875" cy="2260134"/>
              <a:chOff x="0" y="0"/>
              <a:chExt cx="3661874" cy="2260133"/>
            </a:xfrm>
          </p:grpSpPr>
          <p:sp>
            <p:nvSpPr>
              <p:cNvPr id="548" name="Google Shape;510;p33"/>
              <p:cNvSpPr/>
              <p:nvPr/>
            </p:nvSpPr>
            <p:spPr>
              <a:xfrm>
                <a:off x="285043" y="494675"/>
                <a:ext cx="3168113" cy="1765459"/>
              </a:xfrm>
              <a:prstGeom prst="roundRect">
                <a:avLst>
                  <a:gd name="adj" fmla="val 1767"/>
                </a:avLst>
              </a:prstGeom>
              <a:noFill/>
              <a:ln w="19050" cap="flat">
                <a:solidFill>
                  <a:srgbClr val="000000"/>
                </a:solidFill>
                <a:prstDash val="dot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600" b="1">
                    <a:solidFill>
                      <a:srgbClr val="44546A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549" name="Google Shape;511;p33"/>
              <p:cNvSpPr txBox="1"/>
              <p:nvPr/>
            </p:nvSpPr>
            <p:spPr>
              <a:xfrm>
                <a:off x="0" y="0"/>
                <a:ext cx="3661875" cy="5251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b="1"/>
                </a:lvl1pPr>
              </a:lstStyle>
              <a:p>
                <a:r>
                  <a:rPr dirty="0" err="1" smtClean="0"/>
                  <a:t>Nex</a:t>
                </a:r>
                <a:r>
                  <a:rPr lang="en-US" dirty="0" err="1" smtClean="0"/>
                  <a:t>ti</a:t>
                </a:r>
                <a:r>
                  <a:rPr lang="en-US" dirty="0" smtClean="0"/>
                  <a:t>-g</a:t>
                </a:r>
                <a:r>
                  <a:rPr dirty="0" smtClean="0"/>
                  <a:t>eneration </a:t>
                </a:r>
                <a:r>
                  <a:rPr dirty="0"/>
                  <a:t>CESM</a:t>
                </a:r>
              </a:p>
            </p:txBody>
          </p:sp>
          <p:pic>
            <p:nvPicPr>
              <p:cNvPr id="550" name="Google Shape;512;p33" descr="Google Shape;512;p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2234" y="533145"/>
                <a:ext cx="1550752" cy="15373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52" name="Pushing ML forward:…"/>
            <p:cNvSpPr txBox="1"/>
            <p:nvPr/>
          </p:nvSpPr>
          <p:spPr>
            <a:xfrm>
              <a:off x="5123719" y="2364456"/>
              <a:ext cx="3661875" cy="1271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120000"/>
                </a:lnSpc>
                <a:defRPr b="1"/>
              </a:pPr>
              <a:r>
                <a:t>Pushing ML forward: </a:t>
              </a:r>
            </a:p>
            <a:p>
              <a:pPr marL="140368" indent="-140368">
                <a:lnSpc>
                  <a:spcPct val="120000"/>
                </a:lnSpc>
                <a:buSzPct val="100000"/>
                <a:buChar char="•"/>
                <a:defRPr sz="1600"/>
              </a:pPr>
              <a:r>
                <a:t>Physics-guided/ generalization</a:t>
              </a:r>
            </a:p>
            <a:p>
              <a:pPr marL="140368" indent="-140368">
                <a:lnSpc>
                  <a:spcPct val="120000"/>
                </a:lnSpc>
                <a:buSzPct val="100000"/>
                <a:buChar char="•"/>
                <a:defRPr sz="1600"/>
              </a:pPr>
              <a:r>
                <a:t>Uncertainty quantification</a:t>
              </a:r>
            </a:p>
            <a:p>
              <a:pPr marL="140368" indent="-140368">
                <a:lnSpc>
                  <a:spcPct val="120000"/>
                </a:lnSpc>
                <a:buSzPct val="100000"/>
                <a:buChar char="•"/>
                <a:defRPr sz="1600"/>
              </a:pPr>
              <a:r>
                <a:t>Efficiency</a:t>
              </a:r>
            </a:p>
            <a:p>
              <a:pPr marL="140368" indent="-140368">
                <a:lnSpc>
                  <a:spcPct val="120000"/>
                </a:lnSpc>
                <a:buSzPct val="100000"/>
                <a:buChar char="•"/>
                <a:defRPr sz="1600"/>
              </a:pPr>
              <a:r>
                <a:t>Metrics</a:t>
              </a:r>
            </a:p>
          </p:txBody>
        </p:sp>
      </p:grpSp>
      <p:sp>
        <p:nvSpPr>
          <p:cNvPr id="554" name="Line"/>
          <p:cNvSpPr/>
          <p:nvPr/>
        </p:nvSpPr>
        <p:spPr>
          <a:xfrm flipV="1">
            <a:off x="3188620" y="1368229"/>
            <a:ext cx="1" cy="4402649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555" name="Google Shape;537;p3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18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12648">
              <a:lnSpc>
                <a:spcPct val="120000"/>
              </a:lnSpc>
              <a:defRPr sz="3618"/>
            </a:lvl1pPr>
          </a:lstStyle>
          <a:p>
            <a:r>
              <a:t>LEAP tackles four challenges in deep learning for climate science</a:t>
            </a:r>
          </a:p>
        </p:txBody>
      </p:sp>
      <p:grpSp>
        <p:nvGrpSpPr>
          <p:cNvPr id="565" name="Group"/>
          <p:cNvGrpSpPr/>
          <p:nvPr/>
        </p:nvGrpSpPr>
        <p:grpSpPr>
          <a:xfrm>
            <a:off x="6549180" y="1894026"/>
            <a:ext cx="3995976" cy="3717187"/>
            <a:chOff x="0" y="0"/>
            <a:chExt cx="3995975" cy="3717185"/>
          </a:xfrm>
        </p:grpSpPr>
        <p:pic>
          <p:nvPicPr>
            <p:cNvPr id="558" name="Knowledge-Data-ESMs.jpg" descr="Knowledge-Data-ESMs.jpg"/>
            <p:cNvPicPr>
              <a:picLocks noChangeAspect="1"/>
            </p:cNvPicPr>
            <p:nvPr/>
          </p:nvPicPr>
          <p:blipFill>
            <a:blip r:embed="rId3"/>
            <a:srcRect l="37265" t="30025" r="33216" b="41109"/>
            <a:stretch>
              <a:fillRect/>
            </a:stretch>
          </p:blipFill>
          <p:spPr>
            <a:xfrm>
              <a:off x="2484215" y="1018352"/>
              <a:ext cx="1511761" cy="1372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Knowledge-Data-ESMs.jpg" descr="Knowledge-Data-ESMs.jpg"/>
            <p:cNvPicPr>
              <a:picLocks noChangeAspect="1"/>
            </p:cNvPicPr>
            <p:nvPr/>
          </p:nvPicPr>
          <p:blipFill>
            <a:blip r:embed="rId3"/>
            <a:srcRect r="69462" b="64936"/>
            <a:stretch>
              <a:fillRect/>
            </a:stretch>
          </p:blipFill>
          <p:spPr>
            <a:xfrm>
              <a:off x="0" y="0"/>
              <a:ext cx="1563948" cy="1667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Knowledge-Data-ESMs.jpg" descr="Knowledge-Data-ESMs.jpg"/>
            <p:cNvPicPr>
              <a:picLocks noChangeAspect="1"/>
            </p:cNvPicPr>
            <p:nvPr/>
          </p:nvPicPr>
          <p:blipFill>
            <a:blip r:embed="rId3"/>
            <a:srcRect l="71194" t="1497" b="63438"/>
            <a:stretch>
              <a:fillRect/>
            </a:stretch>
          </p:blipFill>
          <p:spPr>
            <a:xfrm>
              <a:off x="0" y="2049803"/>
              <a:ext cx="1475263" cy="1667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Knowledge-Data-ESMs.jpg" descr="Knowledge-Data-ESMs.jpg"/>
            <p:cNvPicPr>
              <a:picLocks noChangeAspect="1"/>
            </p:cNvPicPr>
            <p:nvPr/>
          </p:nvPicPr>
          <p:blipFill>
            <a:blip r:embed="rId3"/>
            <a:srcRect l="67561" t="37703" r="10901" b="50903"/>
            <a:stretch>
              <a:fillRect/>
            </a:stretch>
          </p:blipFill>
          <p:spPr>
            <a:xfrm rot="10800000" flipH="1">
              <a:off x="2269690" y="437434"/>
              <a:ext cx="1102998" cy="541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Knowledge-Data-ESMs.jpg" descr="Knowledge-Data-ESMs.jpg"/>
            <p:cNvPicPr>
              <a:picLocks noChangeAspect="1"/>
            </p:cNvPicPr>
            <p:nvPr/>
          </p:nvPicPr>
          <p:blipFill>
            <a:blip r:embed="rId3"/>
            <a:srcRect l="67561" t="37703" r="10901" b="50903"/>
            <a:stretch>
              <a:fillRect/>
            </a:stretch>
          </p:blipFill>
          <p:spPr>
            <a:xfrm>
              <a:off x="2269690" y="2430266"/>
              <a:ext cx="1102998" cy="54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Knowledge-Data-ESMs.jpg" descr="Knowledge-Data-ESMs.jpg"/>
            <p:cNvPicPr>
              <a:picLocks noChangeAspect="1"/>
            </p:cNvPicPr>
            <p:nvPr/>
          </p:nvPicPr>
          <p:blipFill>
            <a:blip r:embed="rId3"/>
            <a:srcRect l="70726" t="37703" r="16487" b="50903"/>
            <a:stretch>
              <a:fillRect/>
            </a:stretch>
          </p:blipFill>
          <p:spPr>
            <a:xfrm rot="10800000" flipH="1">
              <a:off x="1771359" y="437434"/>
              <a:ext cx="654845" cy="541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Knowledge-Data-ESMs.jpg" descr="Knowledge-Data-ESMs.jpg"/>
            <p:cNvPicPr>
              <a:picLocks noChangeAspect="1"/>
            </p:cNvPicPr>
            <p:nvPr/>
          </p:nvPicPr>
          <p:blipFill>
            <a:blip r:embed="rId3"/>
            <a:srcRect l="70726" t="37703" r="16487" b="50903"/>
            <a:stretch>
              <a:fillRect/>
            </a:stretch>
          </p:blipFill>
          <p:spPr>
            <a:xfrm rot="10800000" flipH="1">
              <a:off x="1771359" y="2688711"/>
              <a:ext cx="654845" cy="54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6" name="Google Shape;188;p10"/>
          <p:cNvSpPr txBox="1">
            <a:spLocks noGrp="1"/>
          </p:cNvSpPr>
          <p:nvPr>
            <p:ph type="body" sz="quarter" idx="1"/>
          </p:nvPr>
        </p:nvSpPr>
        <p:spPr>
          <a:xfrm>
            <a:off x="949047" y="2166369"/>
            <a:ext cx="4906559" cy="3172501"/>
          </a:xfrm>
          <a:prstGeom prst="rect">
            <a:avLst/>
          </a:prstGeom>
        </p:spPr>
        <p:txBody>
          <a:bodyPr lIns="45699" tIns="45699" rIns="45699" bIns="45699"/>
          <a:lstStyle/>
          <a:p>
            <a:pPr marL="443484" indent="-394208" defTabSz="886968">
              <a:spcBef>
                <a:spcPts val="900"/>
              </a:spcBef>
              <a:buSzPts val="2700"/>
              <a:buFontTx/>
              <a:buAutoNum type="arabicPeriod"/>
              <a:defRPr sz="2716"/>
            </a:pPr>
            <a:r>
              <a:t>Physical Reliability  </a:t>
            </a:r>
            <a:br/>
            <a:endParaRPr/>
          </a:p>
          <a:p>
            <a:pPr marL="443484" indent="-394208" defTabSz="886968">
              <a:spcBef>
                <a:spcPts val="900"/>
              </a:spcBef>
              <a:buSzPts val="2700"/>
              <a:buFontTx/>
              <a:buAutoNum type="arabicPeriod"/>
              <a:defRPr sz="2716"/>
            </a:pPr>
            <a:r>
              <a:t>Training Efficiency</a:t>
            </a:r>
            <a:br/>
            <a:endParaRPr/>
          </a:p>
          <a:p>
            <a:pPr marL="443484" indent="-394208" defTabSz="886968">
              <a:spcBef>
                <a:spcPts val="900"/>
              </a:spcBef>
              <a:buSzPts val="2700"/>
              <a:buFontTx/>
              <a:buAutoNum type="arabicPeriod"/>
              <a:defRPr sz="2716"/>
            </a:pPr>
            <a:r>
              <a:t>Quantification of Uncertainty</a:t>
            </a:r>
            <a:br/>
            <a:endParaRPr/>
          </a:p>
          <a:p>
            <a:pPr marL="443484" indent="-394208" defTabSz="886968">
              <a:spcBef>
                <a:spcPts val="900"/>
              </a:spcBef>
              <a:buSzPts val="2700"/>
              <a:buFontTx/>
              <a:buAutoNum type="arabicPeriod"/>
              <a:defRPr sz="2716"/>
            </a:pPr>
            <a:r>
              <a:t>Metrics</a:t>
            </a:r>
          </a:p>
        </p:txBody>
      </p:sp>
      <p:sp>
        <p:nvSpPr>
          <p:cNvPr id="567" name="Google Shape;186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273616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18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12648">
              <a:lnSpc>
                <a:spcPct val="120000"/>
              </a:lnSpc>
              <a:defRPr sz="3618"/>
            </a:lvl1pPr>
          </a:lstStyle>
          <a:p>
            <a:r>
              <a:t>Physical constraints improve reliability and efficiency of machine learning models</a:t>
            </a:r>
          </a:p>
        </p:txBody>
      </p:sp>
      <p:pic>
        <p:nvPicPr>
          <p:cNvPr id="572" name="Fig1B.pdf" descr="Fig1B.pdf"/>
          <p:cNvPicPr>
            <a:picLocks noChangeAspect="1"/>
          </p:cNvPicPr>
          <p:nvPr/>
        </p:nvPicPr>
        <p:blipFill>
          <a:blip r:embed="rId3"/>
          <a:srcRect t="390" b="390"/>
          <a:stretch>
            <a:fillRect/>
          </a:stretch>
        </p:blipFill>
        <p:spPr>
          <a:xfrm>
            <a:off x="345105" y="2393927"/>
            <a:ext cx="6364424" cy="2568044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Rectangle"/>
          <p:cNvSpPr/>
          <p:nvPr/>
        </p:nvSpPr>
        <p:spPr>
          <a:xfrm>
            <a:off x="-25400" y="2236787"/>
            <a:ext cx="3621187" cy="534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74" name="Google Shape;188;p10"/>
          <p:cNvSpPr txBox="1">
            <a:spLocks noGrp="1"/>
          </p:cNvSpPr>
          <p:nvPr>
            <p:ph type="body" sz="quarter" idx="1"/>
          </p:nvPr>
        </p:nvSpPr>
        <p:spPr>
          <a:xfrm>
            <a:off x="7336422" y="2232149"/>
            <a:ext cx="4906559" cy="3172501"/>
          </a:xfrm>
          <a:prstGeom prst="rect">
            <a:avLst/>
          </a:prstGeom>
        </p:spPr>
        <p:txBody>
          <a:bodyPr lIns="45699" tIns="45699" rIns="45699" bIns="45699"/>
          <a:lstStyle/>
          <a:p>
            <a:pPr>
              <a:buFontTx/>
              <a:buAutoNum type="arabicPeriod"/>
            </a:pPr>
            <a:r>
              <a:t>Soft constraints </a:t>
            </a:r>
            <a:br/>
            <a:endParaRPr/>
          </a:p>
          <a:p>
            <a:pPr>
              <a:buFontTx/>
              <a:buAutoNum type="arabicPeriod"/>
            </a:pPr>
            <a:r>
              <a:t>Hard constraints by construction</a:t>
            </a:r>
            <a:br/>
            <a:endParaRPr/>
          </a:p>
          <a:p>
            <a:pPr>
              <a:buFontTx/>
              <a:buAutoNum type="arabicPeriod"/>
            </a:pPr>
            <a:r>
              <a:t>Embedded optimization problem inside network</a:t>
            </a:r>
          </a:p>
        </p:txBody>
      </p:sp>
      <p:sp>
        <p:nvSpPr>
          <p:cNvPr id="575" name="Zanna and Bolton, GRL, 2020"/>
          <p:cNvSpPr txBox="1"/>
          <p:nvPr/>
        </p:nvSpPr>
        <p:spPr>
          <a:xfrm>
            <a:off x="428873" y="6486674"/>
            <a:ext cx="2712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r>
              <a:rPr u="sng"/>
              <a:t>Zanna</a:t>
            </a:r>
            <a:r>
              <a:t> and Bolton, GRL, 2020</a:t>
            </a:r>
          </a:p>
        </p:txBody>
      </p:sp>
      <p:sp>
        <p:nvSpPr>
          <p:cNvPr id="576" name="Google Shape;186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273616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18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12648">
              <a:lnSpc>
                <a:spcPct val="120000"/>
              </a:lnSpc>
              <a:defRPr sz="3618"/>
            </a:lvl1pPr>
          </a:lstStyle>
          <a:p>
            <a:r>
              <a:t>LEAP incorporates physics and data into metrics and loss functions </a:t>
            </a:r>
          </a:p>
        </p:txBody>
      </p:sp>
      <p:sp>
        <p:nvSpPr>
          <p:cNvPr id="581" name="Vondrick, Pirsiavash, Torralba. NeurIPS. 2016."/>
          <p:cNvSpPr txBox="1"/>
          <p:nvPr/>
        </p:nvSpPr>
        <p:spPr>
          <a:xfrm>
            <a:off x="489720" y="6450496"/>
            <a:ext cx="418792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r>
              <a:rPr u="sng"/>
              <a:t>Vondrick</a:t>
            </a:r>
            <a:r>
              <a:t>, Pirsiavash, Torralba. NeurIPS. 2016.</a:t>
            </a:r>
          </a:p>
        </p:txBody>
      </p:sp>
      <p:sp>
        <p:nvSpPr>
          <p:cNvPr id="582" name="Google Shape;188;p10"/>
          <p:cNvSpPr txBox="1">
            <a:spLocks noGrp="1"/>
          </p:cNvSpPr>
          <p:nvPr>
            <p:ph type="body" sz="quarter" idx="1"/>
          </p:nvPr>
        </p:nvSpPr>
        <p:spPr>
          <a:xfrm>
            <a:off x="7301114" y="2301714"/>
            <a:ext cx="4187925" cy="3172501"/>
          </a:xfrm>
          <a:prstGeom prst="rect">
            <a:avLst/>
          </a:prstGeom>
        </p:spPr>
        <p:txBody>
          <a:bodyPr lIns="45699" tIns="45699" rIns="45699" bIns="45699">
            <a:normAutofit lnSpcReduction="10000"/>
          </a:bodyPr>
          <a:lstStyle/>
          <a:p>
            <a:pPr marL="420623" indent="-373888" defTabSz="841247">
              <a:spcBef>
                <a:spcPts val="900"/>
              </a:spcBef>
              <a:buSzPts val="2500"/>
              <a:buFontTx/>
              <a:buAutoNum type="arabicPeriod"/>
              <a:defRPr sz="2576"/>
            </a:pPr>
            <a:r>
              <a:t>Higher order moments</a:t>
            </a:r>
            <a:br/>
            <a:endParaRPr/>
          </a:p>
          <a:p>
            <a:pPr marL="420623" indent="-373888" defTabSz="841247">
              <a:spcBef>
                <a:spcPts val="900"/>
              </a:spcBef>
              <a:buSzPts val="2500"/>
              <a:buFontTx/>
              <a:buAutoNum type="arabicPeriod"/>
              <a:defRPr sz="2576"/>
            </a:pPr>
            <a:r>
              <a:t>Extreme values</a:t>
            </a:r>
            <a:br/>
            <a:endParaRPr/>
          </a:p>
          <a:p>
            <a:pPr marL="420623" indent="-373888" defTabSz="841247">
              <a:spcBef>
                <a:spcPts val="900"/>
              </a:spcBef>
              <a:buSzPts val="2500"/>
              <a:buFontTx/>
              <a:buAutoNum type="arabicPeriod"/>
              <a:defRPr sz="2576"/>
            </a:pPr>
            <a:r>
              <a:t>Uncertainty estimates from simulation</a:t>
            </a:r>
            <a:br/>
            <a:endParaRPr/>
          </a:p>
          <a:p>
            <a:pPr marL="420623" indent="-373888" defTabSz="841247">
              <a:spcBef>
                <a:spcPts val="900"/>
              </a:spcBef>
              <a:buSzPts val="2500"/>
              <a:buFontTx/>
              <a:buAutoNum type="arabicPeriod"/>
              <a:defRPr sz="2576"/>
            </a:pPr>
            <a:r>
              <a:t>Adversarial learning</a:t>
            </a:r>
          </a:p>
        </p:txBody>
      </p:sp>
      <p:pic>
        <p:nvPicPr>
          <p:cNvPr id="583" name="Screen Shot 2020-09-14 at 10.50.55 PM.png" descr="Screen Shot 2020-09-14 at 10.50.55 PM.png"/>
          <p:cNvPicPr>
            <a:picLocks noChangeAspect="1"/>
          </p:cNvPicPr>
          <p:nvPr/>
        </p:nvPicPr>
        <p:blipFill>
          <a:blip r:embed="rId3"/>
          <a:srcRect b="35351"/>
          <a:stretch>
            <a:fillRect/>
          </a:stretch>
        </p:blipFill>
        <p:spPr>
          <a:xfrm>
            <a:off x="455824" y="2664494"/>
            <a:ext cx="6419439" cy="2245584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Google Shape;186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273616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itle 1"/>
          <p:cNvSpPr txBox="1">
            <a:spLocks noGrp="1"/>
          </p:cNvSpPr>
          <p:nvPr>
            <p:ph type="title"/>
          </p:nvPr>
        </p:nvSpPr>
        <p:spPr>
          <a:xfrm>
            <a:off x="205483" y="-14472"/>
            <a:ext cx="11353801" cy="132556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LEAP will progressively structure research to achieve impact on ESMs</a:t>
            </a:r>
          </a:p>
        </p:txBody>
      </p:sp>
      <p:pic>
        <p:nvPicPr>
          <p:cNvPr id="589" name="Google Shape;180;p31" descr="Google Shape;180;p31"/>
          <p:cNvPicPr>
            <a:picLocks noChangeAspect="1"/>
          </p:cNvPicPr>
          <p:nvPr/>
        </p:nvPicPr>
        <p:blipFill>
          <a:blip r:embed="rId3"/>
          <a:srcRect l="2406" t="8466" r="4309" b="14556"/>
          <a:stretch>
            <a:fillRect/>
          </a:stretch>
        </p:blipFill>
        <p:spPr>
          <a:xfrm>
            <a:off x="1450281" y="1691358"/>
            <a:ext cx="8864158" cy="4282544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TextBox 3"/>
          <p:cNvSpPr txBox="1">
            <a:spLocks noGrp="1"/>
          </p:cNvSpPr>
          <p:nvPr>
            <p:ph type="sldNum" sz="quarter" idx="4294967295"/>
          </p:nvPr>
        </p:nvSpPr>
        <p:spPr>
          <a:xfrm>
            <a:off x="93159" y="6416671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t"/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140;g92496edb27_1_256"/>
          <p:cNvSpPr txBox="1">
            <a:spLocks noGrp="1"/>
          </p:cNvSpPr>
          <p:nvPr>
            <p:ph type="title"/>
          </p:nvPr>
        </p:nvSpPr>
        <p:spPr>
          <a:xfrm>
            <a:off x="273725" y="120036"/>
            <a:ext cx="11023801" cy="900968"/>
          </a:xfrm>
          <a:prstGeom prst="rect">
            <a:avLst/>
          </a:prstGeom>
        </p:spPr>
        <p:txBody>
          <a:bodyPr/>
          <a:lstStyle>
            <a:lvl1pPr defTabSz="685800">
              <a:defRPr sz="2700" b="0"/>
            </a:lvl1pPr>
          </a:lstStyle>
          <a:p>
            <a:r>
              <a:rPr dirty="0"/>
              <a:t>LEAP uses rich datasets, physical constraints, vetted metrics to improve parameterizations </a:t>
            </a:r>
            <a:r>
              <a:rPr lang="en-US" dirty="0" smtClean="0"/>
              <a:t>+</a:t>
            </a:r>
            <a:r>
              <a:rPr dirty="0" smtClean="0"/>
              <a:t> </a:t>
            </a:r>
            <a:r>
              <a:rPr dirty="0"/>
              <a:t>climate simulations</a:t>
            </a:r>
          </a:p>
        </p:txBody>
      </p:sp>
      <p:pic>
        <p:nvPicPr>
          <p:cNvPr id="595" name="Google Shape;128;g92496edb27_0_39" descr="Google Shape;128;g92496edb27_0_39"/>
          <p:cNvPicPr>
            <a:picLocks noChangeAspect="1"/>
          </p:cNvPicPr>
          <p:nvPr/>
        </p:nvPicPr>
        <p:blipFill>
          <a:blip r:embed="rId2"/>
          <a:srcRect t="8292" b="3639"/>
          <a:stretch>
            <a:fillRect/>
          </a:stretch>
        </p:blipFill>
        <p:spPr>
          <a:xfrm>
            <a:off x="237785" y="3002092"/>
            <a:ext cx="3549156" cy="1985413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TextBox 1"/>
          <p:cNvSpPr txBox="1"/>
          <p:nvPr/>
        </p:nvSpPr>
        <p:spPr>
          <a:xfrm>
            <a:off x="45719" y="2573586"/>
            <a:ext cx="413766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 b="1"/>
            </a:lvl1pPr>
          </a:lstStyle>
          <a:p>
            <a:r>
              <a:t>Data-driven parameterizations</a:t>
            </a:r>
          </a:p>
        </p:txBody>
      </p:sp>
      <p:sp>
        <p:nvSpPr>
          <p:cNvPr id="597" name="TextBox 5"/>
          <p:cNvSpPr txBox="1"/>
          <p:nvPr/>
        </p:nvSpPr>
        <p:spPr>
          <a:xfrm>
            <a:off x="7155195" y="2255990"/>
            <a:ext cx="413766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 b="1"/>
            </a:lvl1pPr>
          </a:lstStyle>
          <a:p>
            <a:r>
              <a:t>Metrics: Datasets and approaches</a:t>
            </a:r>
          </a:p>
        </p:txBody>
      </p:sp>
      <p:pic>
        <p:nvPicPr>
          <p:cNvPr id="59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870" y="2104519"/>
            <a:ext cx="1318835" cy="1307466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TextBox 8"/>
          <p:cNvSpPr txBox="1"/>
          <p:nvPr/>
        </p:nvSpPr>
        <p:spPr>
          <a:xfrm>
            <a:off x="3600458" y="1802646"/>
            <a:ext cx="413766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 b="1"/>
            </a:lvl1pPr>
          </a:lstStyle>
          <a:p>
            <a:r>
              <a:t>Earth System Model</a:t>
            </a:r>
          </a:p>
        </p:txBody>
      </p:sp>
      <p:sp>
        <p:nvSpPr>
          <p:cNvPr id="600" name="Down Arrow 2"/>
          <p:cNvSpPr/>
          <p:nvPr/>
        </p:nvSpPr>
        <p:spPr>
          <a:xfrm rot="13973389">
            <a:off x="4256444" y="2819366"/>
            <a:ext cx="496287" cy="1424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591"/>
                </a:moveTo>
                <a:lnTo>
                  <a:pt x="5400" y="17591"/>
                </a:lnTo>
                <a:lnTo>
                  <a:pt x="5400" y="0"/>
                </a:lnTo>
                <a:lnTo>
                  <a:pt x="16200" y="0"/>
                </a:lnTo>
                <a:lnTo>
                  <a:pt x="16200" y="17591"/>
                </a:lnTo>
                <a:lnTo>
                  <a:pt x="21600" y="17591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42719B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1" name="Down Arrow 10"/>
          <p:cNvSpPr/>
          <p:nvPr/>
        </p:nvSpPr>
        <p:spPr>
          <a:xfrm rot="18614670">
            <a:off x="6673808" y="2707501"/>
            <a:ext cx="496287" cy="1424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591"/>
                </a:moveTo>
                <a:lnTo>
                  <a:pt x="5400" y="17591"/>
                </a:lnTo>
                <a:lnTo>
                  <a:pt x="5400" y="0"/>
                </a:lnTo>
                <a:lnTo>
                  <a:pt x="16200" y="0"/>
                </a:lnTo>
                <a:lnTo>
                  <a:pt x="16200" y="17591"/>
                </a:lnTo>
                <a:lnTo>
                  <a:pt x="21600" y="17591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42719B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2" name="Down Arrow 11"/>
          <p:cNvSpPr/>
          <p:nvPr/>
        </p:nvSpPr>
        <p:spPr>
          <a:xfrm rot="5400000">
            <a:off x="5421145" y="4044186"/>
            <a:ext cx="496287" cy="1424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591"/>
                </a:moveTo>
                <a:lnTo>
                  <a:pt x="5400" y="17591"/>
                </a:lnTo>
                <a:lnTo>
                  <a:pt x="5400" y="0"/>
                </a:lnTo>
                <a:lnTo>
                  <a:pt x="16200" y="0"/>
                </a:lnTo>
                <a:lnTo>
                  <a:pt x="16200" y="17591"/>
                </a:lnTo>
                <a:lnTo>
                  <a:pt x="21600" y="17591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42719B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3" name="TextBox 12"/>
          <p:cNvSpPr txBox="1"/>
          <p:nvPr/>
        </p:nvSpPr>
        <p:spPr>
          <a:xfrm>
            <a:off x="3716795" y="4987504"/>
            <a:ext cx="413766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 b="1"/>
            </a:lvl1pPr>
          </a:lstStyle>
          <a:p>
            <a:r>
              <a:t>refinements</a:t>
            </a:r>
          </a:p>
        </p:txBody>
      </p:sp>
      <p:pic>
        <p:nvPicPr>
          <p:cNvPr id="604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304" y="2760230"/>
            <a:ext cx="2137505" cy="2973531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TextBox 14"/>
          <p:cNvSpPr txBox="1">
            <a:spLocks noGrp="1"/>
          </p:cNvSpPr>
          <p:nvPr>
            <p:ph type="sldNum" sz="quarter" idx="4294967295"/>
          </p:nvPr>
        </p:nvSpPr>
        <p:spPr>
          <a:xfrm>
            <a:off x="93159" y="6363092"/>
            <a:ext cx="358414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t"/>
          <a:lstStyle>
            <a:lvl1pPr>
              <a:defRPr sz="1800"/>
            </a:lvl1pPr>
          </a:lstStyle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2" y="1215663"/>
            <a:ext cx="3722317" cy="372231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622387" y="781261"/>
            <a:ext cx="8367941" cy="5099122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rPr dirty="0"/>
              <a:t>Professor of Mathematics + Atmosphere</a:t>
            </a:r>
            <a:r>
              <a:rPr dirty="0" smtClean="0"/>
              <a:t>/</a:t>
            </a:r>
            <a:r>
              <a:rPr lang="en-US" dirty="0" smtClean="0"/>
              <a:t> </a:t>
            </a:r>
            <a:r>
              <a:rPr dirty="0" smtClean="0"/>
              <a:t>Ocean </a:t>
            </a:r>
            <a:r>
              <a:rPr dirty="0"/>
              <a:t>Science, NYU</a:t>
            </a:r>
          </a:p>
          <a:p>
            <a:pPr>
              <a:defRPr sz="2200"/>
            </a:pPr>
            <a:r>
              <a:rPr dirty="0"/>
              <a:t>PhD, Earth + Planetary Sciences, Harvard</a:t>
            </a:r>
          </a:p>
          <a:p>
            <a:pPr marL="0" indent="0">
              <a:buSzTx/>
              <a:buNone/>
              <a:defRPr sz="1600"/>
            </a:pPr>
            <a:endParaRPr dirty="0"/>
          </a:p>
          <a:p>
            <a:pPr marL="0" indent="0">
              <a:buSzTx/>
              <a:buNone/>
              <a:defRPr sz="2200" b="1">
                <a:solidFill>
                  <a:srgbClr val="0C343D"/>
                </a:solidFill>
              </a:defRPr>
            </a:pPr>
            <a:r>
              <a:rPr dirty="0"/>
              <a:t>Expertise</a:t>
            </a:r>
          </a:p>
          <a:p>
            <a:pPr marL="685800" lvl="1" indent="-228600">
              <a:spcBef>
                <a:spcPts val="500"/>
              </a:spcBef>
              <a:defRPr sz="1800"/>
            </a:pPr>
            <a:r>
              <a:rPr dirty="0"/>
              <a:t>Large-scale climate dynamics</a:t>
            </a:r>
          </a:p>
          <a:p>
            <a:pPr marL="685800" lvl="1" indent="-228600">
              <a:spcBef>
                <a:spcPts val="500"/>
              </a:spcBef>
              <a:defRPr sz="1800"/>
            </a:pPr>
            <a:r>
              <a:rPr dirty="0"/>
              <a:t>Ocean Turbulence</a:t>
            </a:r>
          </a:p>
          <a:p>
            <a:pPr marL="685800" lvl="1" indent="-228600">
              <a:spcBef>
                <a:spcPts val="500"/>
              </a:spcBef>
              <a:defRPr sz="1800"/>
            </a:pPr>
            <a:r>
              <a:rPr dirty="0"/>
              <a:t>Uncertainty quantification</a:t>
            </a:r>
            <a:br>
              <a:rPr dirty="0"/>
            </a:br>
            <a:endParaRPr dirty="0"/>
          </a:p>
          <a:p>
            <a:pPr marL="0" indent="0">
              <a:buSzTx/>
              <a:buNone/>
              <a:defRPr sz="2200" b="1">
                <a:solidFill>
                  <a:srgbClr val="0C343D"/>
                </a:solidFill>
              </a:defRPr>
            </a:pPr>
            <a:r>
              <a:rPr dirty="0"/>
              <a:t>Synergistic activities</a:t>
            </a:r>
            <a:endParaRPr sz="2000" dirty="0"/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defRPr sz="1800"/>
            </a:pPr>
            <a:r>
              <a:rPr dirty="0"/>
              <a:t>Lead Principal Investigator, NSF-NOAA Climate Process Team on Ocean Eddy Parameterizations, 2019- 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defRPr sz="1800"/>
            </a:pPr>
            <a:r>
              <a:rPr dirty="0"/>
              <a:t>Member, Ocean Model Development Panel, International CLIVAR, 2019-</a:t>
            </a:r>
          </a:p>
          <a:p>
            <a:pPr marL="685800" lvl="1" indent="-228600">
              <a:lnSpc>
                <a:spcPct val="110000"/>
              </a:lnSpc>
              <a:spcBef>
                <a:spcPts val="500"/>
              </a:spcBef>
              <a:defRPr sz="1800"/>
            </a:pPr>
            <a:r>
              <a:rPr dirty="0"/>
              <a:t>Steering Committee, FAFMIP (Flux-anomaly-forced model </a:t>
            </a:r>
            <a:r>
              <a:rPr dirty="0" err="1"/>
              <a:t>intercomparison</a:t>
            </a:r>
            <a:r>
              <a:rPr dirty="0"/>
              <a:t> project, part of CMIP6), 2019- 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80;p1"/>
          <p:cNvSpPr txBox="1">
            <a:spLocks noGrp="1"/>
          </p:cNvSpPr>
          <p:nvPr>
            <p:ph type="ctrTitle"/>
          </p:nvPr>
        </p:nvSpPr>
        <p:spPr>
          <a:xfrm>
            <a:off x="7671037" y="1804390"/>
            <a:ext cx="4243873" cy="2387602"/>
          </a:xfrm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  <p:sp>
        <p:nvSpPr>
          <p:cNvPr id="608" name="Google Shape;81;p1"/>
          <p:cNvSpPr txBox="1">
            <a:spLocks noGrp="1"/>
          </p:cNvSpPr>
          <p:nvPr>
            <p:ph type="subTitle" sz="quarter" idx="1"/>
          </p:nvPr>
        </p:nvSpPr>
        <p:spPr>
          <a:xfrm>
            <a:off x="4347835" y="4479490"/>
            <a:ext cx="7567076" cy="1655762"/>
          </a:xfrm>
          <a:prstGeom prst="rect">
            <a:avLst/>
          </a:prstGeom>
        </p:spPr>
        <p:txBody>
          <a:bodyPr/>
          <a:lstStyle/>
          <a:p>
            <a:pPr marL="0"/>
            <a:r>
              <a:t>Dr. Laure Zanna, Professor at NYU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0"/>
            <a:r>
              <a:t>Dr. Carl Vondrick, Asst. Professor at Columbia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0"/>
            <a:r>
              <a:t>Research Co-Directors</a:t>
            </a:r>
          </a:p>
        </p:txBody>
      </p:sp>
      <p:sp>
        <p:nvSpPr>
          <p:cNvPr id="609" name="Google Shape;82;p1"/>
          <p:cNvSpPr txBox="1">
            <a:spLocks noGrp="1"/>
          </p:cNvSpPr>
          <p:nvPr>
            <p:ph type="sldNum" sz="quarter" idx="2"/>
          </p:nvPr>
        </p:nvSpPr>
        <p:spPr>
          <a:xfrm>
            <a:off x="11822397" y="6474795"/>
            <a:ext cx="273616" cy="2642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Artboard 89 copy 7@2x-100.jpg" descr="Artboard 89 copy 7@2x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2" y="1215663"/>
            <a:ext cx="3722317" cy="3722317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644861" y="874282"/>
            <a:ext cx="7486419" cy="4913055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rPr dirty="0"/>
              <a:t>Assistant Professor of Computer Science, Columbia</a:t>
            </a:r>
          </a:p>
          <a:p>
            <a:pPr>
              <a:defRPr sz="2200"/>
            </a:pPr>
            <a:r>
              <a:rPr dirty="0"/>
              <a:t>PhD, Computer Science, MIT</a:t>
            </a:r>
          </a:p>
          <a:p>
            <a:pPr marL="0" indent="0">
              <a:buSzTx/>
              <a:buNone/>
              <a:defRPr sz="1600"/>
            </a:pPr>
            <a:endParaRPr dirty="0"/>
          </a:p>
          <a:p>
            <a:pPr marL="0" indent="0">
              <a:buSzTx/>
              <a:buNone/>
              <a:defRPr sz="2200" b="1">
                <a:solidFill>
                  <a:srgbClr val="0C343D"/>
                </a:solidFill>
              </a:defRPr>
            </a:pPr>
            <a:r>
              <a:rPr dirty="0"/>
              <a:t>Expertise</a:t>
            </a:r>
          </a:p>
          <a:p>
            <a:pPr marL="685800" lvl="1" indent="-228600">
              <a:spcBef>
                <a:spcPts val="500"/>
              </a:spcBef>
              <a:defRPr sz="2000"/>
            </a:pPr>
            <a:r>
              <a:rPr dirty="0"/>
              <a:t>Machine learning</a:t>
            </a:r>
            <a:endParaRPr sz="2400" dirty="0"/>
          </a:p>
          <a:p>
            <a:pPr marL="685800" lvl="1" indent="-228600">
              <a:spcBef>
                <a:spcPts val="500"/>
              </a:spcBef>
              <a:defRPr sz="2000"/>
            </a:pPr>
            <a:r>
              <a:rPr dirty="0"/>
              <a:t>Computer vision</a:t>
            </a:r>
            <a:endParaRPr sz="2400" dirty="0"/>
          </a:p>
          <a:p>
            <a:pPr marL="685800" lvl="1" indent="-228600">
              <a:spcBef>
                <a:spcPts val="500"/>
              </a:spcBef>
              <a:defRPr sz="2000"/>
            </a:pPr>
            <a:r>
              <a:rPr dirty="0"/>
              <a:t>Interpretable models</a:t>
            </a:r>
            <a:br>
              <a:rPr dirty="0"/>
            </a:br>
            <a:endParaRPr dirty="0"/>
          </a:p>
          <a:p>
            <a:pPr marL="0" indent="0">
              <a:buSzTx/>
              <a:buNone/>
              <a:defRPr sz="2200" b="1">
                <a:solidFill>
                  <a:srgbClr val="0C343D"/>
                </a:solidFill>
              </a:defRPr>
            </a:pPr>
            <a:r>
              <a:rPr dirty="0"/>
              <a:t>Synergistic activities</a:t>
            </a:r>
            <a:endParaRPr sz="2000" dirty="0"/>
          </a:p>
          <a:p>
            <a:pPr marL="685800" lvl="1" indent="-228600">
              <a:spcBef>
                <a:spcPts val="500"/>
              </a:spcBef>
              <a:defRPr sz="2000"/>
            </a:pPr>
            <a:r>
              <a:rPr dirty="0"/>
              <a:t>Research Scientist, Google, 2017-2018</a:t>
            </a:r>
          </a:p>
          <a:p>
            <a:pPr marL="685800" lvl="1" indent="-228600">
              <a:spcBef>
                <a:spcPts val="500"/>
              </a:spcBef>
              <a:defRPr sz="2000"/>
            </a:pPr>
            <a:r>
              <a:rPr dirty="0"/>
              <a:t>Co-host of AI4All at Columbia for computer vision</a:t>
            </a:r>
            <a:endParaRPr sz="2400" dirty="0"/>
          </a:p>
          <a:p>
            <a:pPr marL="685800" lvl="1" indent="-228600">
              <a:spcBef>
                <a:spcPts val="500"/>
              </a:spcBef>
              <a:defRPr sz="2000"/>
            </a:pPr>
            <a:r>
              <a:rPr dirty="0"/>
              <a:t>Best Paper Finalist, IEEE Conference on Computer Vision and Pattern Recognition, 2019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76299" y="5140552"/>
            <a:ext cx="10515602" cy="126853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2400" i="1"/>
            </a:pPr>
            <a:r>
              <a:t>LEAP forward in the </a:t>
            </a:r>
            <a:r>
              <a:rPr b="1">
                <a:solidFill>
                  <a:srgbClr val="0C343D"/>
                </a:solidFill>
              </a:rPr>
              <a:t>reliability</a:t>
            </a:r>
            <a:r>
              <a:t>, utility, and reach of climate projections through </a:t>
            </a:r>
            <a:r>
              <a:rPr b="1">
                <a:solidFill>
                  <a:srgbClr val="0C343D"/>
                </a:solidFill>
              </a:rPr>
              <a:t>synergistic innovations in data science and climate science</a:t>
            </a:r>
            <a:r>
              <a:t>.</a:t>
            </a:r>
          </a:p>
        </p:txBody>
      </p:sp>
      <p:pic>
        <p:nvPicPr>
          <p:cNvPr id="232" name="Picture 4" descr="Picture 4"/>
          <p:cNvPicPr>
            <a:picLocks noChangeAspect="1"/>
          </p:cNvPicPr>
          <p:nvPr/>
        </p:nvPicPr>
        <p:blipFill>
          <a:blip r:embed="rId2"/>
          <a:srcRect l="2131" t="1194" r="1297" b="3485"/>
          <a:stretch>
            <a:fillRect/>
          </a:stretch>
        </p:blipFill>
        <p:spPr>
          <a:xfrm>
            <a:off x="2506860" y="415097"/>
            <a:ext cx="7844060" cy="443765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Oval 3"/>
          <p:cNvSpPr/>
          <p:nvPr/>
        </p:nvSpPr>
        <p:spPr>
          <a:xfrm>
            <a:off x="2471975" y="1771185"/>
            <a:ext cx="3201932" cy="2017183"/>
          </a:xfrm>
          <a:prstGeom prst="ellipse">
            <a:avLst/>
          </a:prstGeom>
          <a:ln w="57150">
            <a:solidFill>
              <a:srgbClr val="0C343D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4" name="Title 1"/>
          <p:cNvSpPr txBox="1">
            <a:spLocks noGrp="1"/>
          </p:cNvSpPr>
          <p:nvPr>
            <p:ph type="title"/>
          </p:nvPr>
        </p:nvSpPr>
        <p:spPr>
          <a:xfrm>
            <a:off x="838200" y="-180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Our Roadmap</a:t>
            </a:r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140;g92496edb27_1_256"/>
          <p:cNvSpPr txBox="1">
            <a:spLocks noGrp="1"/>
          </p:cNvSpPr>
          <p:nvPr>
            <p:ph type="title"/>
          </p:nvPr>
        </p:nvSpPr>
        <p:spPr>
          <a:xfrm>
            <a:off x="-58299" y="-21180"/>
            <a:ext cx="12435598" cy="900968"/>
          </a:xfrm>
          <a:prstGeom prst="rect">
            <a:avLst/>
          </a:prstGeom>
        </p:spPr>
        <p:txBody>
          <a:bodyPr/>
          <a:lstStyle>
            <a:lvl1pPr defTabSz="685800">
              <a:defRPr sz="2700" b="0"/>
            </a:lvl1pPr>
          </a:lstStyle>
          <a:p>
            <a:r>
              <a:t>Next generation of parameterizations &amp; metrics for climate simulations</a:t>
            </a:r>
          </a:p>
        </p:txBody>
      </p:sp>
      <p:grpSp>
        <p:nvGrpSpPr>
          <p:cNvPr id="246" name="Group"/>
          <p:cNvGrpSpPr/>
          <p:nvPr/>
        </p:nvGrpSpPr>
        <p:grpSpPr>
          <a:xfrm>
            <a:off x="99286" y="1628345"/>
            <a:ext cx="10466880" cy="4011591"/>
            <a:chOff x="0" y="0"/>
            <a:chExt cx="10466877" cy="4011590"/>
          </a:xfrm>
        </p:grpSpPr>
        <p:pic>
          <p:nvPicPr>
            <p:cNvPr id="238" name="Google Shape;128;g92496edb27_0_39" descr="Google Shape;128;g92496edb27_0_39"/>
            <p:cNvPicPr>
              <a:picLocks noChangeAspect="1"/>
            </p:cNvPicPr>
            <p:nvPr/>
          </p:nvPicPr>
          <p:blipFill>
            <a:blip r:embed="rId2"/>
            <a:srcRect t="8292" b="3640"/>
            <a:stretch>
              <a:fillRect/>
            </a:stretch>
          </p:blipFill>
          <p:spPr>
            <a:xfrm>
              <a:off x="217927" y="1360956"/>
              <a:ext cx="4027064" cy="2252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" name="TextBox 1"/>
            <p:cNvSpPr txBox="1"/>
            <p:nvPr/>
          </p:nvSpPr>
          <p:spPr>
            <a:xfrm>
              <a:off x="0" y="874750"/>
              <a:ext cx="4694813" cy="397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800" b="1"/>
              </a:lvl1pPr>
            </a:lstStyle>
            <a:p>
              <a:r>
                <a:t>Data-driven parameterizations</a:t>
              </a:r>
            </a:p>
          </p:txBody>
        </p:sp>
        <p:sp>
          <p:nvSpPr>
            <p:cNvPr id="240" name="TextBox 5"/>
            <p:cNvSpPr txBox="1"/>
            <p:nvPr/>
          </p:nvSpPr>
          <p:spPr>
            <a:xfrm>
              <a:off x="7946773" y="2685966"/>
              <a:ext cx="2520105" cy="70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800" b="1"/>
              </a:lvl1pPr>
            </a:lstStyle>
            <a:p>
              <a:r>
                <a:t>Metrics: Datasets and approaches</a:t>
              </a:r>
            </a:p>
          </p:txBody>
        </p:sp>
        <p:sp>
          <p:nvSpPr>
            <p:cNvPr id="241" name="TextBox 8"/>
            <p:cNvSpPr txBox="1"/>
            <p:nvPr/>
          </p:nvSpPr>
          <p:spPr>
            <a:xfrm>
              <a:off x="4033397" y="0"/>
              <a:ext cx="4694814" cy="397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800" b="1"/>
              </a:lvl1pPr>
            </a:lstStyle>
            <a:p>
              <a:r>
                <a:t>Earth System Model</a:t>
              </a:r>
            </a:p>
          </p:txBody>
        </p:sp>
        <p:sp>
          <p:nvSpPr>
            <p:cNvPr id="242" name="Down Arrow 2"/>
            <p:cNvSpPr/>
            <p:nvPr/>
          </p:nvSpPr>
          <p:spPr>
            <a:xfrm rot="13973389">
              <a:off x="4777714" y="1153624"/>
              <a:ext cx="563114" cy="161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91"/>
                  </a:moveTo>
                  <a:lnTo>
                    <a:pt x="5400" y="1759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7591"/>
                  </a:lnTo>
                  <a:lnTo>
                    <a:pt x="21600" y="1759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42719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" name="Down Arrow 10"/>
            <p:cNvSpPr/>
            <p:nvPr/>
          </p:nvSpPr>
          <p:spPr>
            <a:xfrm rot="18614670">
              <a:off x="7520588" y="1026696"/>
              <a:ext cx="563114" cy="161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91"/>
                  </a:moveTo>
                  <a:lnTo>
                    <a:pt x="5400" y="1759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7591"/>
                  </a:lnTo>
                  <a:lnTo>
                    <a:pt x="21600" y="1759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42719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Down Arrow 11"/>
            <p:cNvSpPr/>
            <p:nvPr/>
          </p:nvSpPr>
          <p:spPr>
            <a:xfrm rot="5400000">
              <a:off x="6099247" y="2543371"/>
              <a:ext cx="563114" cy="161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91"/>
                  </a:moveTo>
                  <a:lnTo>
                    <a:pt x="5400" y="1759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7591"/>
                  </a:lnTo>
                  <a:lnTo>
                    <a:pt x="21600" y="1759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42719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" name="TextBox 12"/>
            <p:cNvSpPr txBox="1"/>
            <p:nvPr/>
          </p:nvSpPr>
          <p:spPr>
            <a:xfrm>
              <a:off x="4165400" y="3613711"/>
              <a:ext cx="4694814" cy="397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1800" b="1"/>
              </a:lvl1pPr>
            </a:lstStyle>
            <a:p>
              <a:r>
                <a:t>refinements</a:t>
              </a:r>
            </a:p>
          </p:txBody>
        </p:sp>
      </p:grpSp>
      <p:pic>
        <p:nvPicPr>
          <p:cNvPr id="247" name="Picture 7" descr="Picture 7"/>
          <p:cNvPicPr>
            <a:picLocks noChangeAspect="1"/>
          </p:cNvPicPr>
          <p:nvPr/>
        </p:nvPicPr>
        <p:blipFill>
          <a:blip r:embed="rId3"/>
          <a:srcRect l="9998" t="37289" r="70216" b="35054"/>
          <a:stretch>
            <a:fillRect/>
          </a:stretch>
        </p:blipFill>
        <p:spPr>
          <a:xfrm>
            <a:off x="9110787" y="1436752"/>
            <a:ext cx="2922125" cy="2488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7" descr="Picture 7"/>
          <p:cNvPicPr>
            <a:picLocks noChangeAspect="1"/>
          </p:cNvPicPr>
          <p:nvPr/>
        </p:nvPicPr>
        <p:blipFill>
          <a:blip r:embed="rId3"/>
          <a:srcRect l="6294" t="11414" r="65741" b="77895"/>
          <a:stretch>
            <a:fillRect/>
          </a:stretch>
        </p:blipFill>
        <p:spPr>
          <a:xfrm>
            <a:off x="9116119" y="804543"/>
            <a:ext cx="3015904" cy="702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4" descr="Picture 4"/>
          <p:cNvPicPr>
            <a:picLocks noChangeAspect="1"/>
          </p:cNvPicPr>
          <p:nvPr/>
        </p:nvPicPr>
        <p:blipFill>
          <a:blip r:embed="rId4"/>
          <a:srcRect l="53131" t="41023" r="35188" b="37778"/>
          <a:stretch>
            <a:fillRect/>
          </a:stretch>
        </p:blipFill>
        <p:spPr>
          <a:xfrm>
            <a:off x="5845874" y="1965191"/>
            <a:ext cx="1375779" cy="143119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extBox 14"/>
          <p:cNvSpPr txBox="1">
            <a:spLocks noGrp="1"/>
          </p:cNvSpPr>
          <p:nvPr>
            <p:ph type="sldNum" sz="quarter" idx="4294967295"/>
          </p:nvPr>
        </p:nvSpPr>
        <p:spPr>
          <a:xfrm>
            <a:off x="93159" y="6363092"/>
            <a:ext cx="231278" cy="35066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t"/>
          <a:lstStyle>
            <a:lvl1pPr>
              <a:defRPr sz="1800"/>
            </a:lvl1pPr>
          </a:lstStyle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95;p3"/>
          <p:cNvSpPr txBox="1">
            <a:spLocks noGrp="1"/>
          </p:cNvSpPr>
          <p:nvPr>
            <p:ph type="title"/>
          </p:nvPr>
        </p:nvSpPr>
        <p:spPr>
          <a:xfrm>
            <a:off x="-2" y="-69316"/>
            <a:ext cx="12268203" cy="104973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Uncertainty in projections due to limited computing resources </a:t>
            </a:r>
          </a:p>
        </p:txBody>
      </p:sp>
      <p:grpSp>
        <p:nvGrpSpPr>
          <p:cNvPr id="257" name="Google Shape;131;p3"/>
          <p:cNvGrpSpPr/>
          <p:nvPr/>
        </p:nvGrpSpPr>
        <p:grpSpPr>
          <a:xfrm>
            <a:off x="254466" y="2853857"/>
            <a:ext cx="5233484" cy="3224548"/>
            <a:chOff x="0" y="0"/>
            <a:chExt cx="5233482" cy="3224546"/>
          </a:xfrm>
        </p:grpSpPr>
        <p:pic>
          <p:nvPicPr>
            <p:cNvPr id="253" name="Google Shape;132;p3" descr="Google Shape;132;p3"/>
            <p:cNvPicPr>
              <a:picLocks noChangeAspect="1"/>
            </p:cNvPicPr>
            <p:nvPr/>
          </p:nvPicPr>
          <p:blipFill>
            <a:blip r:embed="rId2"/>
            <a:srcRect t="17083" r="12298" b="18219"/>
            <a:stretch>
              <a:fillRect/>
            </a:stretch>
          </p:blipFill>
          <p:spPr>
            <a:xfrm>
              <a:off x="0" y="222655"/>
              <a:ext cx="4069137" cy="30018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Google Shape;133;p3"/>
            <p:cNvSpPr/>
            <p:nvPr/>
          </p:nvSpPr>
          <p:spPr>
            <a:xfrm>
              <a:off x="4069136" y="590546"/>
              <a:ext cx="1" cy="969446"/>
            </a:xfrm>
            <a:prstGeom prst="line">
              <a:avLst/>
            </a:prstGeom>
            <a:noFill/>
            <a:ln w="9525" cap="flat">
              <a:solidFill>
                <a:srgbClr val="5597D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Google Shape;134;p3"/>
            <p:cNvSpPr txBox="1"/>
            <p:nvPr/>
          </p:nvSpPr>
          <p:spPr>
            <a:xfrm>
              <a:off x="698184" y="0"/>
              <a:ext cx="3210391" cy="51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 algn="ctr">
                <a:defRPr b="1">
                  <a:solidFill>
                    <a:srgbClr val="0C343D"/>
                  </a:solidFill>
                </a:defRPr>
              </a:lvl1pPr>
            </a:lstStyle>
            <a:p>
              <a:r>
                <a:t>Global Air Temperature – CMIP6</a:t>
              </a:r>
            </a:p>
          </p:txBody>
        </p:sp>
        <p:sp>
          <p:nvSpPr>
            <p:cNvPr id="256" name="Google Shape;135;p3"/>
            <p:cNvSpPr txBox="1"/>
            <p:nvPr/>
          </p:nvSpPr>
          <p:spPr>
            <a:xfrm>
              <a:off x="4049312" y="956466"/>
              <a:ext cx="1184171" cy="2760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>
                <a:defRPr sz="1200" b="1">
                  <a:solidFill>
                    <a:srgbClr val="0C343D"/>
                  </a:solidFill>
                </a:defRPr>
              </a:lvl1pPr>
            </a:lstStyle>
            <a:p>
              <a:r>
                <a:t>Model Spread</a:t>
              </a:r>
            </a:p>
          </p:txBody>
        </p:sp>
      </p:grpSp>
      <p:pic>
        <p:nvPicPr>
          <p:cNvPr id="2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113" y="742284"/>
            <a:ext cx="6310409" cy="357486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Google Shape;96;p3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188858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1"/>
          </p:cNvPicPr>
          <p:nvPr/>
        </p:nvPicPr>
        <p:blipFill>
          <a:blip r:embed="rId2"/>
          <a:srcRect r="55703"/>
          <a:stretch>
            <a:fillRect/>
          </a:stretch>
        </p:blipFill>
        <p:spPr>
          <a:xfrm>
            <a:off x="6111059" y="571262"/>
            <a:ext cx="3426005" cy="438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Google Shape;104;p4"/>
          <p:cNvSpPr txBox="1">
            <a:spLocks noGrp="1"/>
          </p:cNvSpPr>
          <p:nvPr>
            <p:ph type="title"/>
          </p:nvPr>
        </p:nvSpPr>
        <p:spPr>
          <a:xfrm>
            <a:off x="-1" y="-318073"/>
            <a:ext cx="12268202" cy="132556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Parameterizations are rough approximations of missing physics </a:t>
            </a:r>
          </a:p>
        </p:txBody>
      </p:sp>
      <p:grpSp>
        <p:nvGrpSpPr>
          <p:cNvPr id="283" name="Group"/>
          <p:cNvGrpSpPr/>
          <p:nvPr/>
        </p:nvGrpSpPr>
        <p:grpSpPr>
          <a:xfrm>
            <a:off x="1602089" y="1242846"/>
            <a:ext cx="6086548" cy="4719379"/>
            <a:chOff x="0" y="0"/>
            <a:chExt cx="6086546" cy="4719378"/>
          </a:xfrm>
        </p:grpSpPr>
        <p:grpSp>
          <p:nvGrpSpPr>
            <p:cNvPr id="276" name="Google Shape;234;g92496edb27_0_24"/>
            <p:cNvGrpSpPr/>
            <p:nvPr/>
          </p:nvGrpSpPr>
          <p:grpSpPr>
            <a:xfrm>
              <a:off x="0" y="0"/>
              <a:ext cx="3569988" cy="2223977"/>
              <a:chOff x="0" y="0"/>
              <a:chExt cx="3569987" cy="2223976"/>
            </a:xfrm>
          </p:grpSpPr>
          <p:pic>
            <p:nvPicPr>
              <p:cNvPr id="263" name="Google Shape;235;g92496edb27_0_24" descr="Google Shape;235;g92496edb27_0_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569988" cy="2199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3" name="Google Shape;236;g92496edb27_0_24"/>
              <p:cNvGrpSpPr/>
              <p:nvPr/>
            </p:nvGrpSpPr>
            <p:grpSpPr>
              <a:xfrm>
                <a:off x="552468" y="813351"/>
                <a:ext cx="2301879" cy="855307"/>
                <a:chOff x="0" y="0"/>
                <a:chExt cx="2301878" cy="855305"/>
              </a:xfrm>
            </p:grpSpPr>
            <p:sp>
              <p:nvSpPr>
                <p:cNvPr id="264" name="Google Shape;237;g92496edb27_0_24"/>
                <p:cNvSpPr/>
                <p:nvPr/>
              </p:nvSpPr>
              <p:spPr>
                <a:xfrm flipV="1">
                  <a:off x="10792" y="1817"/>
                  <a:ext cx="817687" cy="34546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5" name="Google Shape;238;g92496edb27_0_24"/>
                <p:cNvSpPr/>
                <p:nvPr/>
              </p:nvSpPr>
              <p:spPr>
                <a:xfrm flipV="1">
                  <a:off x="7847" y="349333"/>
                  <a:ext cx="1476854" cy="458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6" name="Google Shape;239;g92496edb27_0_24"/>
                <p:cNvSpPr/>
                <p:nvPr/>
              </p:nvSpPr>
              <p:spPr>
                <a:xfrm flipV="1">
                  <a:off x="-1" y="850726"/>
                  <a:ext cx="1476854" cy="458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7" name="Google Shape;240;g92496edb27_0_24"/>
                <p:cNvSpPr/>
                <p:nvPr/>
              </p:nvSpPr>
              <p:spPr>
                <a:xfrm flipH="1">
                  <a:off x="5852" y="351643"/>
                  <a:ext cx="1996" cy="502027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8" name="Google Shape;241;g92496edb27_0_24"/>
                <p:cNvSpPr/>
                <p:nvPr/>
              </p:nvSpPr>
              <p:spPr>
                <a:xfrm flipV="1">
                  <a:off x="1476853" y="6183"/>
                  <a:ext cx="817686" cy="34546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9" name="Google Shape;242;g92496edb27_0_24"/>
                <p:cNvSpPr/>
                <p:nvPr/>
              </p:nvSpPr>
              <p:spPr>
                <a:xfrm flipV="1">
                  <a:off x="825025" y="0"/>
                  <a:ext cx="1476853" cy="458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70" name="Google Shape;243;g92496edb27_0_24"/>
                <p:cNvSpPr/>
                <p:nvPr/>
              </p:nvSpPr>
              <p:spPr>
                <a:xfrm flipV="1">
                  <a:off x="1472266" y="507274"/>
                  <a:ext cx="817686" cy="34546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71" name="Google Shape;244;g92496edb27_0_24"/>
                <p:cNvSpPr/>
                <p:nvPr/>
              </p:nvSpPr>
              <p:spPr>
                <a:xfrm flipH="1">
                  <a:off x="1479952" y="351643"/>
                  <a:ext cx="4750" cy="50069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72" name="Google Shape;245;g92496edb27_0_24"/>
                <p:cNvSpPr/>
                <p:nvPr/>
              </p:nvSpPr>
              <p:spPr>
                <a:xfrm flipH="1">
                  <a:off x="2293585" y="1424"/>
                  <a:ext cx="2313" cy="51067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74" name="Google Shape;246;g92496edb27_0_24"/>
              <p:cNvSpPr txBox="1"/>
              <p:nvPr/>
            </p:nvSpPr>
            <p:spPr>
              <a:xfrm>
                <a:off x="1289399" y="562770"/>
                <a:ext cx="2220820" cy="30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b="1">
                    <a:solidFill>
                      <a:srgbClr val="0C343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ESM Grid ~100km </a:t>
                </a:r>
              </a:p>
            </p:txBody>
          </p:sp>
          <p:sp>
            <p:nvSpPr>
              <p:cNvPr id="275" name="Google Shape;247;g92496edb27_0_24"/>
              <p:cNvSpPr txBox="1"/>
              <p:nvPr/>
            </p:nvSpPr>
            <p:spPr>
              <a:xfrm>
                <a:off x="2786138" y="1978073"/>
                <a:ext cx="724082" cy="2459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sz="1000">
                    <a:solidFill>
                      <a:srgbClr val="3F3F3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ISS view</a:t>
                </a:r>
              </a:p>
            </p:txBody>
          </p:sp>
        </p:grpSp>
        <p:grpSp>
          <p:nvGrpSpPr>
            <p:cNvPr id="280" name="Group"/>
            <p:cNvGrpSpPr/>
            <p:nvPr/>
          </p:nvGrpSpPr>
          <p:grpSpPr>
            <a:xfrm>
              <a:off x="490603" y="2388663"/>
              <a:ext cx="2588782" cy="2330716"/>
              <a:chOff x="0" y="0"/>
              <a:chExt cx="2588781" cy="2330714"/>
            </a:xfrm>
          </p:grpSpPr>
          <p:pic>
            <p:nvPicPr>
              <p:cNvPr id="277" name="Google Shape;222;g92496edb27_0_24" descr="Google Shape;222;g92496edb27_0_24"/>
              <p:cNvPicPr>
                <a:picLocks noChangeAspect="1"/>
              </p:cNvPicPr>
              <p:nvPr/>
            </p:nvPicPr>
            <p:blipFill>
              <a:blip r:embed="rId4"/>
              <a:srcRect l="43374" t="41708" r="31153" b="23755"/>
              <a:stretch>
                <a:fillRect/>
              </a:stretch>
            </p:blipFill>
            <p:spPr>
              <a:xfrm>
                <a:off x="0" y="0"/>
                <a:ext cx="2588782" cy="23307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8" name="Google Shape;248;g92496edb27_0_24"/>
              <p:cNvSpPr/>
              <p:nvPr/>
            </p:nvSpPr>
            <p:spPr>
              <a:xfrm>
                <a:off x="563398" y="869072"/>
                <a:ext cx="1261029" cy="931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279" name="Google Shape;249;g92496edb27_0_24"/>
              <p:cNvSpPr txBox="1"/>
              <p:nvPr/>
            </p:nvSpPr>
            <p:spPr>
              <a:xfrm>
                <a:off x="787715" y="569946"/>
                <a:ext cx="902039" cy="3385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b="1">
                    <a:solidFill>
                      <a:srgbClr val="0C343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~100km </a:t>
                </a:r>
              </a:p>
            </p:txBody>
          </p:sp>
        </p:grpSp>
        <p:sp>
          <p:nvSpPr>
            <p:cNvPr id="285" name="Connection Line"/>
            <p:cNvSpPr/>
            <p:nvPr/>
          </p:nvSpPr>
          <p:spPr>
            <a:xfrm>
              <a:off x="2758297" y="562468"/>
              <a:ext cx="2685568" cy="45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58" extrusionOk="0">
                  <a:moveTo>
                    <a:pt x="0" y="16358"/>
                  </a:moveTo>
                  <a:cubicBezTo>
                    <a:pt x="7166" y="-3309"/>
                    <a:pt x="14366" y="-5242"/>
                    <a:pt x="21600" y="10558"/>
                  </a:cubicBezTo>
                </a:path>
              </a:pathLst>
            </a:custGeom>
            <a:noFill/>
            <a:ln w="63500" cap="flat">
              <a:solidFill>
                <a:schemeClr val="accent2"/>
              </a:solidFill>
              <a:prstDash val="solid"/>
              <a:round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86" name="Connection Line"/>
            <p:cNvSpPr/>
            <p:nvPr/>
          </p:nvSpPr>
          <p:spPr>
            <a:xfrm>
              <a:off x="2353837" y="1368638"/>
              <a:ext cx="3732710" cy="2103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091" y="17209"/>
                    <a:pt x="16291" y="10009"/>
                    <a:pt x="21600" y="0"/>
                  </a:cubicBezTo>
                </a:path>
              </a:pathLst>
            </a:custGeom>
            <a:noFill/>
            <a:ln w="63500" cap="flat">
              <a:solidFill>
                <a:schemeClr val="accent6"/>
              </a:solidFill>
              <a:prstDash val="solid"/>
              <a:round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284" name="Google Shape;105;p4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188858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114;p5"/>
          <p:cNvSpPr txBox="1">
            <a:spLocks noGrp="1"/>
          </p:cNvSpPr>
          <p:nvPr>
            <p:ph type="title"/>
          </p:nvPr>
        </p:nvSpPr>
        <p:spPr>
          <a:xfrm>
            <a:off x="-2" y="-26587"/>
            <a:ext cx="12268203" cy="132556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/>
            </a:lvl1pPr>
          </a:lstStyle>
          <a:p>
            <a:r>
              <a:t>LEAP will integrate data science with domain-knowledge to create a new generation of ML parameterizations </a:t>
            </a:r>
          </a:p>
        </p:txBody>
      </p:sp>
      <p:sp>
        <p:nvSpPr>
          <p:cNvPr id="290" name="Google Shape;124;p5"/>
          <p:cNvSpPr txBox="1"/>
          <p:nvPr/>
        </p:nvSpPr>
        <p:spPr>
          <a:xfrm>
            <a:off x="2815647" y="3419098"/>
            <a:ext cx="357585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68181"/>
              </a:lnSpc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+</a:t>
            </a:r>
          </a:p>
        </p:txBody>
      </p:sp>
      <p:sp>
        <p:nvSpPr>
          <p:cNvPr id="291" name="Google Shape;124;p5"/>
          <p:cNvSpPr txBox="1"/>
          <p:nvPr/>
        </p:nvSpPr>
        <p:spPr>
          <a:xfrm>
            <a:off x="5739613" y="3419098"/>
            <a:ext cx="357585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68181"/>
              </a:lnSpc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=</a:t>
            </a:r>
          </a:p>
        </p:txBody>
      </p:sp>
      <p:sp>
        <p:nvSpPr>
          <p:cNvPr id="292" name="Google Shape;125;p5"/>
          <p:cNvSpPr txBox="1"/>
          <p:nvPr/>
        </p:nvSpPr>
        <p:spPr>
          <a:xfrm>
            <a:off x="3905482" y="5208517"/>
            <a:ext cx="1593219" cy="79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Physics constraints</a:t>
            </a:r>
          </a:p>
        </p:txBody>
      </p:sp>
      <p:grpSp>
        <p:nvGrpSpPr>
          <p:cNvPr id="295" name="Group"/>
          <p:cNvGrpSpPr/>
          <p:nvPr/>
        </p:nvGrpSpPr>
        <p:grpSpPr>
          <a:xfrm>
            <a:off x="3938248" y="4164235"/>
            <a:ext cx="1378801" cy="970801"/>
            <a:chOff x="0" y="0"/>
            <a:chExt cx="1378800" cy="970800"/>
          </a:xfrm>
        </p:grpSpPr>
        <p:sp>
          <p:nvSpPr>
            <p:cNvPr id="293" name="Google Shape;486;p32"/>
            <p:cNvSpPr/>
            <p:nvPr/>
          </p:nvSpPr>
          <p:spPr>
            <a:xfrm>
              <a:off x="0" y="0"/>
              <a:ext cx="1378801" cy="970801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94" name="Google Shape;487;p32" descr="Google Shape;487;p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77" y="270554"/>
              <a:ext cx="123825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roup"/>
          <p:cNvGrpSpPr/>
          <p:nvPr/>
        </p:nvGrpSpPr>
        <p:grpSpPr>
          <a:xfrm>
            <a:off x="3756598" y="2526291"/>
            <a:ext cx="1742102" cy="970801"/>
            <a:chOff x="0" y="0"/>
            <a:chExt cx="1742100" cy="970800"/>
          </a:xfrm>
        </p:grpSpPr>
        <p:sp>
          <p:nvSpPr>
            <p:cNvPr id="296" name="Google Shape;485;p32"/>
            <p:cNvSpPr/>
            <p:nvPr/>
          </p:nvSpPr>
          <p:spPr>
            <a:xfrm>
              <a:off x="0" y="0"/>
              <a:ext cx="1742101" cy="970801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297" name="Google Shape;488;p32" descr="Google Shape;488;p32"/>
            <p:cNvPicPr>
              <a:picLocks noChangeAspect="1"/>
            </p:cNvPicPr>
            <p:nvPr/>
          </p:nvPicPr>
          <p:blipFill>
            <a:blip r:embed="rId3"/>
            <a:srcRect l="25058" t="17446" r="22622" b="17711"/>
            <a:stretch>
              <a:fillRect/>
            </a:stretch>
          </p:blipFill>
          <p:spPr>
            <a:xfrm>
              <a:off x="414048" y="84556"/>
              <a:ext cx="913984" cy="8015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9" name="Google Shape;124;p5"/>
          <p:cNvSpPr txBox="1"/>
          <p:nvPr/>
        </p:nvSpPr>
        <p:spPr>
          <a:xfrm>
            <a:off x="3317249" y="1364041"/>
            <a:ext cx="2620801" cy="74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Optimized ML algorithms</a:t>
            </a:r>
          </a:p>
        </p:txBody>
      </p:sp>
      <p:grpSp>
        <p:nvGrpSpPr>
          <p:cNvPr id="306" name="Group"/>
          <p:cNvGrpSpPr/>
          <p:nvPr/>
        </p:nvGrpSpPr>
        <p:grpSpPr>
          <a:xfrm>
            <a:off x="3961" y="1417606"/>
            <a:ext cx="2216772" cy="4694451"/>
            <a:chOff x="0" y="0"/>
            <a:chExt cx="2216771" cy="4694449"/>
          </a:xfrm>
        </p:grpSpPr>
        <p:pic>
          <p:nvPicPr>
            <p:cNvPr id="300" name="Google Shape;118;p5" descr="Google Shape;118;p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707" y="4232199"/>
              <a:ext cx="1852872" cy="462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3" name="Group"/>
            <p:cNvGrpSpPr/>
            <p:nvPr/>
          </p:nvGrpSpPr>
          <p:grpSpPr>
            <a:xfrm>
              <a:off x="-1" y="2134624"/>
              <a:ext cx="2203850" cy="2001241"/>
              <a:chOff x="0" y="1565611"/>
              <a:chExt cx="2203849" cy="2001240"/>
            </a:xfrm>
          </p:grpSpPr>
          <p:pic>
            <p:nvPicPr>
              <p:cNvPr id="301" name="Google Shape;117;p5" descr="Google Shape;117;p5"/>
              <p:cNvPicPr>
                <a:picLocks noChangeAspect="1"/>
              </p:cNvPicPr>
              <p:nvPr/>
            </p:nvPicPr>
            <p:blipFill>
              <a:blip r:embed="rId5"/>
              <a:srcRect l="4879" b="63979"/>
              <a:stretch>
                <a:fillRect/>
              </a:stretch>
            </p:blipFill>
            <p:spPr>
              <a:xfrm>
                <a:off x="0" y="1565611"/>
                <a:ext cx="2203849" cy="8814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2" name="Google Shape;374;p26" descr="Google Shape;374;p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7859" y="2431972"/>
                <a:ext cx="2017564" cy="1134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4" name="Picture 7" descr="Picture 7"/>
            <p:cNvPicPr>
              <a:picLocks noChangeAspect="1"/>
            </p:cNvPicPr>
            <p:nvPr/>
          </p:nvPicPr>
          <p:blipFill>
            <a:blip r:embed="rId7"/>
            <a:srcRect l="9998" t="37289" r="70216" b="35054"/>
            <a:stretch>
              <a:fillRect/>
            </a:stretch>
          </p:blipFill>
          <p:spPr>
            <a:xfrm>
              <a:off x="195305" y="454996"/>
              <a:ext cx="2013584" cy="1714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Picture 7" descr="Picture 7"/>
            <p:cNvPicPr>
              <a:picLocks noChangeAspect="1"/>
            </p:cNvPicPr>
            <p:nvPr/>
          </p:nvPicPr>
          <p:blipFill>
            <a:blip r:embed="rId7"/>
            <a:srcRect l="6294" t="11414" r="65741" b="77895"/>
            <a:stretch>
              <a:fillRect/>
            </a:stretch>
          </p:blipFill>
          <p:spPr>
            <a:xfrm>
              <a:off x="187531" y="0"/>
              <a:ext cx="2029241" cy="472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7" name="Google Shape;115;p5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188858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114;p5"/>
          <p:cNvSpPr txBox="1">
            <a:spLocks noGrp="1"/>
          </p:cNvSpPr>
          <p:nvPr>
            <p:ph type="title"/>
          </p:nvPr>
        </p:nvSpPr>
        <p:spPr>
          <a:xfrm>
            <a:off x="-2" y="-26587"/>
            <a:ext cx="12268203" cy="132556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000"/>
            </a:lvl1pPr>
          </a:lstStyle>
          <a:p>
            <a:r>
              <a:t>LEAP will integrate data science with domain-knowledge to create a new generation of ML parameterizations </a:t>
            </a:r>
          </a:p>
        </p:txBody>
      </p:sp>
      <p:pic>
        <p:nvPicPr>
          <p:cNvPr id="311" name="Google Shape;122;p5" descr="Google Shape;122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482" y="2428232"/>
            <a:ext cx="2412682" cy="2295146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Google Shape;124;p5"/>
          <p:cNvSpPr txBox="1"/>
          <p:nvPr/>
        </p:nvSpPr>
        <p:spPr>
          <a:xfrm>
            <a:off x="2815647" y="3419098"/>
            <a:ext cx="357585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68181"/>
              </a:lnSpc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+</a:t>
            </a:r>
          </a:p>
        </p:txBody>
      </p:sp>
      <p:sp>
        <p:nvSpPr>
          <p:cNvPr id="313" name="Google Shape;124;p5"/>
          <p:cNvSpPr txBox="1"/>
          <p:nvPr/>
        </p:nvSpPr>
        <p:spPr>
          <a:xfrm>
            <a:off x="5739613" y="3419098"/>
            <a:ext cx="357585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68181"/>
              </a:lnSpc>
              <a:defRPr sz="18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=</a:t>
            </a:r>
          </a:p>
        </p:txBody>
      </p:sp>
      <p:sp>
        <p:nvSpPr>
          <p:cNvPr id="314" name="Line"/>
          <p:cNvSpPr/>
          <p:nvPr/>
        </p:nvSpPr>
        <p:spPr>
          <a:xfrm flipV="1">
            <a:off x="8842042" y="3575804"/>
            <a:ext cx="970801" cy="1"/>
          </a:xfrm>
          <a:prstGeom prst="line">
            <a:avLst/>
          </a:prstGeom>
          <a:ln w="76200">
            <a:solidFill>
              <a:schemeClr val="accent5"/>
            </a:solidFill>
            <a:tailEnd type="triangle"/>
          </a:ln>
          <a:effectLst>
            <a:outerShdw blurRad="38100" dist="20000" dir="461625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315" name="Google Shape;125;p5"/>
          <p:cNvSpPr txBox="1"/>
          <p:nvPr/>
        </p:nvSpPr>
        <p:spPr>
          <a:xfrm>
            <a:off x="3905482" y="5208517"/>
            <a:ext cx="1593219" cy="79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Physics constraints</a:t>
            </a:r>
          </a:p>
        </p:txBody>
      </p:sp>
      <p:sp>
        <p:nvSpPr>
          <p:cNvPr id="316" name="Google Shape;125;p5"/>
          <p:cNvSpPr txBox="1"/>
          <p:nvPr/>
        </p:nvSpPr>
        <p:spPr>
          <a:xfrm>
            <a:off x="6695337" y="1291649"/>
            <a:ext cx="2620800" cy="107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lnSpc>
                <a:spcPct val="110000"/>
              </a:lnSpc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New generation of physics-guided parameterizations</a:t>
            </a:r>
          </a:p>
        </p:txBody>
      </p:sp>
      <p:grpSp>
        <p:nvGrpSpPr>
          <p:cNvPr id="319" name="Group"/>
          <p:cNvGrpSpPr/>
          <p:nvPr/>
        </p:nvGrpSpPr>
        <p:grpSpPr>
          <a:xfrm>
            <a:off x="3938248" y="4164235"/>
            <a:ext cx="1378801" cy="970801"/>
            <a:chOff x="0" y="0"/>
            <a:chExt cx="1378800" cy="970800"/>
          </a:xfrm>
        </p:grpSpPr>
        <p:sp>
          <p:nvSpPr>
            <p:cNvPr id="317" name="Google Shape;486;p32"/>
            <p:cNvSpPr/>
            <p:nvPr/>
          </p:nvSpPr>
          <p:spPr>
            <a:xfrm>
              <a:off x="0" y="0"/>
              <a:ext cx="1378801" cy="970801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318" name="Google Shape;487;p32" descr="Google Shape;487;p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77" y="270554"/>
              <a:ext cx="123825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2" name="Group"/>
          <p:cNvGrpSpPr/>
          <p:nvPr/>
        </p:nvGrpSpPr>
        <p:grpSpPr>
          <a:xfrm>
            <a:off x="3756598" y="2526291"/>
            <a:ext cx="1742102" cy="970801"/>
            <a:chOff x="0" y="0"/>
            <a:chExt cx="1742100" cy="970800"/>
          </a:xfrm>
        </p:grpSpPr>
        <p:sp>
          <p:nvSpPr>
            <p:cNvPr id="320" name="Google Shape;485;p32"/>
            <p:cNvSpPr/>
            <p:nvPr/>
          </p:nvSpPr>
          <p:spPr>
            <a:xfrm>
              <a:off x="0" y="0"/>
              <a:ext cx="1742101" cy="970801"/>
            </a:xfrm>
            <a:prstGeom prst="roundRect">
              <a:avLst>
                <a:gd name="adj" fmla="val 1767"/>
              </a:avLst>
            </a:prstGeom>
            <a:noFill/>
            <a:ln w="19050" cap="flat">
              <a:solidFill>
                <a:srgbClr val="000000"/>
              </a:solidFill>
              <a:prstDash val="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 b="1">
                  <a:solidFill>
                    <a:srgbClr val="44546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pic>
          <p:nvPicPr>
            <p:cNvPr id="321" name="Google Shape;488;p32" descr="Google Shape;488;p32"/>
            <p:cNvPicPr>
              <a:picLocks noChangeAspect="1"/>
            </p:cNvPicPr>
            <p:nvPr/>
          </p:nvPicPr>
          <p:blipFill>
            <a:blip r:embed="rId4"/>
            <a:srcRect l="25058" t="17446" r="22622" b="17711"/>
            <a:stretch>
              <a:fillRect/>
            </a:stretch>
          </p:blipFill>
          <p:spPr>
            <a:xfrm>
              <a:off x="414048" y="84556"/>
              <a:ext cx="913984" cy="8015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1" name="Group"/>
          <p:cNvGrpSpPr/>
          <p:nvPr/>
        </p:nvGrpSpPr>
        <p:grpSpPr>
          <a:xfrm>
            <a:off x="7423997" y="2484246"/>
            <a:ext cx="2029325" cy="2331955"/>
            <a:chOff x="0" y="0"/>
            <a:chExt cx="2029323" cy="2331953"/>
          </a:xfrm>
        </p:grpSpPr>
        <p:grpSp>
          <p:nvGrpSpPr>
            <p:cNvPr id="336" name="Google Shape;234;g92496edb27_0_24"/>
            <p:cNvGrpSpPr/>
            <p:nvPr/>
          </p:nvGrpSpPr>
          <p:grpSpPr>
            <a:xfrm>
              <a:off x="5873" y="-1"/>
              <a:ext cx="2023451" cy="945809"/>
              <a:chOff x="0" y="0"/>
              <a:chExt cx="2023449" cy="945807"/>
            </a:xfrm>
          </p:grpSpPr>
          <p:pic>
            <p:nvPicPr>
              <p:cNvPr id="323" name="Google Shape;235;g92496edb27_0_24" descr="Google Shape;235;g92496edb27_0_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518237" cy="9355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33" name="Google Shape;236;g92496edb27_0_24"/>
              <p:cNvGrpSpPr/>
              <p:nvPr/>
            </p:nvGrpSpPr>
            <p:grpSpPr>
              <a:xfrm>
                <a:off x="234952" y="345900"/>
                <a:ext cx="978939" cy="363743"/>
                <a:chOff x="0" y="0"/>
                <a:chExt cx="978937" cy="363742"/>
              </a:xfrm>
            </p:grpSpPr>
            <p:sp>
              <p:nvSpPr>
                <p:cNvPr id="324" name="Google Shape;237;g92496edb27_0_24"/>
                <p:cNvSpPr/>
                <p:nvPr/>
              </p:nvSpPr>
              <p:spPr>
                <a:xfrm flipV="1">
                  <a:off x="4589" y="773"/>
                  <a:ext cx="347745" cy="146917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5" name="Google Shape;238;g92496edb27_0_24"/>
                <p:cNvSpPr/>
                <p:nvPr/>
              </p:nvSpPr>
              <p:spPr>
                <a:xfrm flipV="1">
                  <a:off x="3337" y="148563"/>
                  <a:ext cx="628074" cy="194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6" name="Google Shape;239;g92496edb27_0_24"/>
                <p:cNvSpPr/>
                <p:nvPr/>
              </p:nvSpPr>
              <p:spPr>
                <a:xfrm flipV="1">
                  <a:off x="-1" y="361794"/>
                  <a:ext cx="628074" cy="194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7" name="Google Shape;240;g92496edb27_0_24"/>
                <p:cNvSpPr/>
                <p:nvPr/>
              </p:nvSpPr>
              <p:spPr>
                <a:xfrm flipH="1">
                  <a:off x="2489" y="149546"/>
                  <a:ext cx="849" cy="21350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8" name="Google Shape;241;g92496edb27_0_24"/>
                <p:cNvSpPr/>
                <p:nvPr/>
              </p:nvSpPr>
              <p:spPr>
                <a:xfrm flipV="1">
                  <a:off x="628072" y="2629"/>
                  <a:ext cx="347745" cy="146918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9" name="Google Shape;242;g92496edb27_0_24"/>
                <p:cNvSpPr/>
                <p:nvPr/>
              </p:nvSpPr>
              <p:spPr>
                <a:xfrm flipV="1">
                  <a:off x="350864" y="0"/>
                  <a:ext cx="628074" cy="194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0" name="Google Shape;243;g92496edb27_0_24"/>
                <p:cNvSpPr/>
                <p:nvPr/>
              </p:nvSpPr>
              <p:spPr>
                <a:xfrm flipV="1">
                  <a:off x="626122" y="215732"/>
                  <a:ext cx="347744" cy="146918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1" name="Google Shape;244;g92496edb27_0_24"/>
                <p:cNvSpPr/>
                <p:nvPr/>
              </p:nvSpPr>
              <p:spPr>
                <a:xfrm flipH="1">
                  <a:off x="629391" y="149546"/>
                  <a:ext cx="2020" cy="21293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2" name="Google Shape;245;g92496edb27_0_24"/>
                <p:cNvSpPr/>
                <p:nvPr/>
              </p:nvSpPr>
              <p:spPr>
                <a:xfrm flipH="1">
                  <a:off x="975411" y="605"/>
                  <a:ext cx="983" cy="217179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4" name="Google Shape;246;g92496edb27_0_24"/>
              <p:cNvSpPr txBox="1"/>
              <p:nvPr/>
            </p:nvSpPr>
            <p:spPr>
              <a:xfrm>
                <a:off x="372343" y="82791"/>
                <a:ext cx="1651107" cy="4419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b="1">
                    <a:solidFill>
                      <a:srgbClr val="0C343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~100km </a:t>
                </a:r>
              </a:p>
            </p:txBody>
          </p:sp>
          <p:sp>
            <p:nvSpPr>
              <p:cNvPr id="335" name="Google Shape;247;g92496edb27_0_24"/>
              <p:cNvSpPr txBox="1"/>
              <p:nvPr/>
            </p:nvSpPr>
            <p:spPr>
              <a:xfrm>
                <a:off x="1184882" y="841230"/>
                <a:ext cx="307937" cy="1045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sz="1000">
                    <a:solidFill>
                      <a:srgbClr val="3F3F3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ISS view</a:t>
                </a:r>
              </a:p>
            </p:txBody>
          </p:sp>
        </p:grpSp>
        <p:grpSp>
          <p:nvGrpSpPr>
            <p:cNvPr id="340" name="Group"/>
            <p:cNvGrpSpPr/>
            <p:nvPr/>
          </p:nvGrpSpPr>
          <p:grpSpPr>
            <a:xfrm>
              <a:off x="0" y="945447"/>
              <a:ext cx="1540026" cy="1386507"/>
              <a:chOff x="0" y="0"/>
              <a:chExt cx="1540025" cy="1386506"/>
            </a:xfrm>
          </p:grpSpPr>
          <p:pic>
            <p:nvPicPr>
              <p:cNvPr id="337" name="Google Shape;222;g92496edb27_0_24" descr="Google Shape;222;g92496edb27_0_24"/>
              <p:cNvPicPr>
                <a:picLocks noChangeAspect="1"/>
              </p:cNvPicPr>
              <p:nvPr/>
            </p:nvPicPr>
            <p:blipFill>
              <a:blip r:embed="rId6"/>
              <a:srcRect l="43374" t="41708" r="31153" b="23755"/>
              <a:stretch>
                <a:fillRect/>
              </a:stretch>
            </p:blipFill>
            <p:spPr>
              <a:xfrm>
                <a:off x="0" y="0"/>
                <a:ext cx="1540026" cy="13865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8" name="Google Shape;248;g92496edb27_0_24"/>
              <p:cNvSpPr/>
              <p:nvPr/>
            </p:nvSpPr>
            <p:spPr>
              <a:xfrm>
                <a:off x="335157" y="516997"/>
                <a:ext cx="750166" cy="553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39" name="Google Shape;249;g92496edb27_0_24"/>
              <p:cNvSpPr txBox="1"/>
              <p:nvPr/>
            </p:nvSpPr>
            <p:spPr>
              <a:xfrm>
                <a:off x="309826" y="212089"/>
                <a:ext cx="800828" cy="3283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Autofit/>
              </a:bodyPr>
              <a:lstStyle>
                <a:lvl1pPr>
                  <a:defRPr b="1">
                    <a:solidFill>
                      <a:srgbClr val="0C343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~100km </a:t>
                </a:r>
              </a:p>
            </p:txBody>
          </p:sp>
        </p:grpSp>
      </p:grpSp>
      <p:sp>
        <p:nvSpPr>
          <p:cNvPr id="342" name="Google Shape;124;p5"/>
          <p:cNvSpPr txBox="1"/>
          <p:nvPr/>
        </p:nvSpPr>
        <p:spPr>
          <a:xfrm>
            <a:off x="3317249" y="1364041"/>
            <a:ext cx="2620801" cy="74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Optimized ML algorithms</a:t>
            </a:r>
          </a:p>
        </p:txBody>
      </p:sp>
      <p:sp>
        <p:nvSpPr>
          <p:cNvPr id="343" name="Google Shape;528;p33"/>
          <p:cNvSpPr/>
          <p:nvPr/>
        </p:nvSpPr>
        <p:spPr>
          <a:xfrm>
            <a:off x="6331981" y="3090404"/>
            <a:ext cx="1082032" cy="970801"/>
          </a:xfrm>
          <a:prstGeom prst="roundRect">
            <a:avLst>
              <a:gd name="adj" fmla="val 1767"/>
            </a:avLst>
          </a:prstGeom>
          <a:ln w="19050">
            <a:solidFill>
              <a:srgbClr val="000000"/>
            </a:solidFill>
            <a:prstDash val="dot"/>
            <a:miter/>
          </a:ln>
        </p:spPr>
        <p:txBody>
          <a:bodyPr lIns="0" tIns="0" rIns="0" bIns="0" anchor="ctr"/>
          <a:lstStyle/>
          <a:p>
            <a:pPr algn="ctr">
              <a:defRPr sz="1600" b="1">
                <a:solidFill>
                  <a:srgbClr val="4454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44" name="Google Shape;530;p33" descr="Google Shape;530;p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248" y="2858056"/>
            <a:ext cx="1435557" cy="14355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" name="Group"/>
          <p:cNvGrpSpPr/>
          <p:nvPr/>
        </p:nvGrpSpPr>
        <p:grpSpPr>
          <a:xfrm>
            <a:off x="3961" y="1417606"/>
            <a:ext cx="2216772" cy="4694451"/>
            <a:chOff x="0" y="0"/>
            <a:chExt cx="2216771" cy="4694449"/>
          </a:xfrm>
        </p:grpSpPr>
        <p:pic>
          <p:nvPicPr>
            <p:cNvPr id="345" name="Google Shape;118;p5" descr="Google Shape;118;p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707" y="4232199"/>
              <a:ext cx="1852872" cy="462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48" name="Group"/>
            <p:cNvGrpSpPr/>
            <p:nvPr/>
          </p:nvGrpSpPr>
          <p:grpSpPr>
            <a:xfrm>
              <a:off x="-1" y="2134624"/>
              <a:ext cx="2203850" cy="2001241"/>
              <a:chOff x="0" y="1565611"/>
              <a:chExt cx="2203849" cy="2001240"/>
            </a:xfrm>
          </p:grpSpPr>
          <p:pic>
            <p:nvPicPr>
              <p:cNvPr id="346" name="Google Shape;117;p5" descr="Google Shape;117;p5"/>
              <p:cNvPicPr>
                <a:picLocks noChangeAspect="1"/>
              </p:cNvPicPr>
              <p:nvPr/>
            </p:nvPicPr>
            <p:blipFill>
              <a:blip r:embed="rId9"/>
              <a:srcRect l="4879" b="63979"/>
              <a:stretch>
                <a:fillRect/>
              </a:stretch>
            </p:blipFill>
            <p:spPr>
              <a:xfrm>
                <a:off x="0" y="1565611"/>
                <a:ext cx="2203849" cy="8814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7" name="Google Shape;374;p26" descr="Google Shape;374;p2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7859" y="2431972"/>
                <a:ext cx="2017564" cy="1134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49" name="Picture 7" descr="Picture 7"/>
            <p:cNvPicPr>
              <a:picLocks noChangeAspect="1"/>
            </p:cNvPicPr>
            <p:nvPr/>
          </p:nvPicPr>
          <p:blipFill>
            <a:blip r:embed="rId11"/>
            <a:srcRect l="9998" t="37289" r="70216" b="35054"/>
            <a:stretch>
              <a:fillRect/>
            </a:stretch>
          </p:blipFill>
          <p:spPr>
            <a:xfrm>
              <a:off x="195305" y="454996"/>
              <a:ext cx="2013584" cy="1714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Picture 7" descr="Picture 7"/>
            <p:cNvPicPr>
              <a:picLocks noChangeAspect="1"/>
            </p:cNvPicPr>
            <p:nvPr/>
          </p:nvPicPr>
          <p:blipFill>
            <a:blip r:embed="rId11"/>
            <a:srcRect l="6294" t="11414" r="65741" b="77895"/>
            <a:stretch>
              <a:fillRect/>
            </a:stretch>
          </p:blipFill>
          <p:spPr>
            <a:xfrm>
              <a:off x="187531" y="0"/>
              <a:ext cx="2029241" cy="472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2" name="Google Shape;115;p5"/>
          <p:cNvSpPr txBox="1">
            <a:spLocks noGrp="1"/>
          </p:cNvSpPr>
          <p:nvPr>
            <p:ph type="sldNum" sz="quarter" idx="4294967295"/>
          </p:nvPr>
        </p:nvSpPr>
        <p:spPr>
          <a:xfrm>
            <a:off x="101600" y="6465543"/>
            <a:ext cx="188858" cy="2642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748</Words>
  <Application>Microsoft Office PowerPoint</Application>
  <PresentationFormat>Widescreen</PresentationFormat>
  <Paragraphs>189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Hebrew</vt:lpstr>
      <vt:lpstr>Calibri</vt:lpstr>
      <vt:lpstr>Century Gothic</vt:lpstr>
      <vt:lpstr>Helvetica Neue</vt:lpstr>
      <vt:lpstr>Helvetica Neue Light</vt:lpstr>
      <vt:lpstr>Helvetica Neue Medium</vt:lpstr>
      <vt:lpstr>Helvetica Neue Thin</vt:lpstr>
      <vt:lpstr>Times Roman</vt:lpstr>
      <vt:lpstr>Verdana</vt:lpstr>
      <vt:lpstr>Office Theme</vt:lpstr>
      <vt:lpstr>Data-Rich Research </vt:lpstr>
      <vt:lpstr>PowerPoint Presentation</vt:lpstr>
      <vt:lpstr>PowerPoint Presentation</vt:lpstr>
      <vt:lpstr>Our Roadmap</vt:lpstr>
      <vt:lpstr>Next generation of parameterizations &amp; metrics for climate simulations</vt:lpstr>
      <vt:lpstr>Uncertainty in projections due to limited computing resources </vt:lpstr>
      <vt:lpstr>Parameterizations are rough approximations of missing physics </vt:lpstr>
      <vt:lpstr>LEAP will integrate data science with domain-knowledge to create a new generation of ML parameterizations </vt:lpstr>
      <vt:lpstr>LEAP will integrate data science with domain-knowledge to create a new generation of ML parameterizations </vt:lpstr>
      <vt:lpstr>Proof-of-Concept #1: Convection parametrization</vt:lpstr>
      <vt:lpstr>Proof-of-Concept #1: Convection parametrization</vt:lpstr>
      <vt:lpstr>Proof-of-Concept #2: Ocean turbulence parameterization</vt:lpstr>
      <vt:lpstr>Proof-of-Concept #2: Ocean turbulence parameterization</vt:lpstr>
      <vt:lpstr>LEAPing forward: Promise &amp; Challenges</vt:lpstr>
      <vt:lpstr>LEAP tackles four challenges in deep learning for climate science</vt:lpstr>
      <vt:lpstr>Physical constraints improve reliability and efficiency of machine learning models</vt:lpstr>
      <vt:lpstr>LEAP incorporates physics and data into metrics and loss functions </vt:lpstr>
      <vt:lpstr>LEAP will progressively structure research to achieve impact on ESMs</vt:lpstr>
      <vt:lpstr>LEAP uses rich datasets, physical constraints, vetted metrics to improve parameterizations + climate simulations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Data-Rich Research </dc:title>
  <cp:lastModifiedBy>Marley D Bauce</cp:lastModifiedBy>
  <cp:revision>7</cp:revision>
  <dcterms:modified xsi:type="dcterms:W3CDTF">2020-09-17T22:59:09Z</dcterms:modified>
</cp:coreProperties>
</file>